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12192000"/>
  <p:notesSz cx="6858000" cy="9144000"/>
  <p:embeddedFontLs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iRvcg/dckzbaaQ40WK9TRBJ+SVf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illSans-bold.fntdata"/><Relationship Id="rId10" Type="http://schemas.openxmlformats.org/officeDocument/2006/relationships/slide" Target="slides/slide5.xml"/><Relationship Id="rId32" Type="http://schemas.openxmlformats.org/officeDocument/2006/relationships/font" Target="fonts/GillSans-regular.fntdata"/><Relationship Id="rId13" Type="http://schemas.openxmlformats.org/officeDocument/2006/relationships/slide" Target="slides/slide8.xml"/><Relationship Id="rId12" Type="http://schemas.openxmlformats.org/officeDocument/2006/relationships/slide" Target="slides/slide7.xml"/><Relationship Id="rId34" Type="http://customschemas.google.com/relationships/presentationmetadata" Target="meta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466505937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g12466505937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12466505937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466505937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12466505937_0_1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Accuracy isn’t everything when working on fraud detection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Your goal here is to quickly show how shitty your prediction are so that we can show the relevance of using other model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Need to see the classification rate clearly</a:t>
            </a:r>
            <a:endParaRPr/>
          </a:p>
          <a:p>
            <a:pPr indent="-317500" lvl="0" marL="457200" rtl="0" algn="l">
              <a:spcBef>
                <a:spcPts val="0"/>
              </a:spcBef>
              <a:spcAft>
                <a:spcPts val="0"/>
              </a:spcAft>
              <a:buSzPts val="1400"/>
              <a:buChar char="-"/>
            </a:pPr>
            <a:r>
              <a:rPr lang="en-US"/>
              <a:t>Don’t see anything on the image </a:t>
            </a:r>
            <a:endParaRPr/>
          </a:p>
        </p:txBody>
      </p:sp>
      <p:sp>
        <p:nvSpPr>
          <p:cNvPr id="201" name="Google Shape;201;g12466505937_0_1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466505937_0_2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12466505937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Having done and realize the difficulty to perform fraud detection with Sas algorithm on this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are doing a second try using KMeans algorithm to perform cluster analysis. </a:t>
            </a:r>
            <a:endParaRPr/>
          </a:p>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first thing we should do before considering Cluster analysis is to visualize our data in a lower dimensional space to see if we can actually cluster our observation.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the PCA algorithm we have been able to visualize in tree dimension our data, without resampling it we couldn’t have a clear visual of the Fraud observation, thus we had to resampled it with the SMOTE technique presented earlier.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 resampling we are now in a better position to visualize how the cluster are form and we see that most of the fraudulent observations are on the right of the space and are higher. This means that there is potential to perform cluster analysis. </a:t>
            </a:r>
            <a:endParaRPr/>
          </a:p>
          <a:p>
            <a:pPr indent="0" lvl="0" marL="0" rtl="0" algn="l">
              <a:spcBef>
                <a:spcPts val="0"/>
              </a:spcBef>
              <a:spcAft>
                <a:spcPts val="0"/>
              </a:spcAft>
              <a:buNone/>
            </a:pPr>
            <a:r>
              <a:rPr lang="en-US"/>
              <a:t> </a:t>
            </a:r>
            <a:endParaRPr/>
          </a:p>
        </p:txBody>
      </p:sp>
      <p:sp>
        <p:nvSpPr>
          <p:cNvPr id="224" name="Google Shape;2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using the kmeans algorithm, we first applied it on our non-resampled data. We see on the left corner here that there is really only one cluster that has been able to gather the fraud. Around 40% of all the fraud observations, but with non-fraud observations too. Thus, we thought about performing the same thing but with the resampled data. Then, using the Kmeans model trained with the resampled data, we are predicting the normal non-resampled dataset. We arrive at better cluster, in which we can isolate perfectly 154 Fraud, 31% of the dataset.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results are a lot better after resampling the data, but we were still not satisfy with the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Furthermore, the model couldn’t find the right number of clusters for the dataset, which lead us to think that kmeans might not be suited. </a:t>
            </a:r>
            <a:endParaRPr/>
          </a:p>
        </p:txBody>
      </p:sp>
      <p:sp>
        <p:nvSpPr>
          <p:cNvPr id="237" name="Google Shape;23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trying kmeans, we decided to increase the complexity of the algorithm and use a deep learning architecture called Autoencoders, which are mostly use in Deep Generative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Deep generative model have a popular application with fake video or photos creation. </a:t>
            </a:r>
            <a:br>
              <a:rPr lang="en-US"/>
            </a:br>
            <a:endParaRPr/>
          </a:p>
          <a:p>
            <a:pPr indent="0" lvl="0" marL="0" rtl="0" algn="l">
              <a:spcBef>
                <a:spcPts val="0"/>
              </a:spcBef>
              <a:spcAft>
                <a:spcPts val="0"/>
              </a:spcAft>
              <a:buNone/>
            </a:pPr>
            <a:r>
              <a:rPr lang="en-US"/>
              <a:t>These Autoencoders are Latent variable model.</a:t>
            </a:r>
            <a:endParaRPr/>
          </a:p>
        </p:txBody>
      </p:sp>
      <p:sp>
        <p:nvSpPr>
          <p:cNvPr id="257" name="Google Shape;25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So what are these latent variable model? </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 </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The myth of the cave is a great example to illustrate what a latent variable is.</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 </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So what do those prisoners see is shadows of real object behind their heads. They are not seeing the actual object. The shadow for them are the observe inputs, but in truth, there are real objects behind them that are casting the shadows into the wall.</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Those objects are liked latent variables , they are the underlying variables that are governing some behavior but that we cannot directly observe, we only see what's in front of us. They're the true explanatory explanator factors that are resulting in some behavior.</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 </a:t>
            </a:r>
            <a:endParaRPr sz="13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latin typeface="Arial"/>
                <a:ea typeface="Arial"/>
                <a:cs typeface="Arial"/>
                <a:sym typeface="Arial"/>
              </a:rPr>
              <a:t>Our goal in generative modeling is to find ways to actually learn what these true explanatory factors, these underlying latent variables can be. All that using only the observations</a:t>
            </a:r>
            <a:endParaRPr sz="1300">
              <a:latin typeface="Arial"/>
              <a:ea typeface="Arial"/>
              <a:cs typeface="Arial"/>
              <a:sym typeface="Arial"/>
            </a:endParaRPr>
          </a:p>
          <a:p>
            <a:pPr indent="0" lvl="0" marL="0" rtl="0" algn="l">
              <a:spcBef>
                <a:spcPts val="0"/>
              </a:spcBef>
              <a:spcAft>
                <a:spcPts val="0"/>
              </a:spcAft>
              <a:buNone/>
            </a:pPr>
            <a:r>
              <a:t/>
            </a:r>
            <a:endParaRPr sz="1300"/>
          </a:p>
        </p:txBody>
      </p:sp>
      <p:sp>
        <p:nvSpPr>
          <p:cNvPr id="265" name="Google Shape;26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have a surface dive into autoencoders.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I said, autoencoders are generative model, thus they can generate image from their inputs. The encoder is a Neural Network as you have seen in class, and the decoder is another Neural network. These two Neural network are then ensemble together to form the Autoencoders. This is why we refer to those kind of model as an “architecture”, as you ensemble multiple model together.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Encoder</a:t>
            </a:r>
            <a:endParaRPr b="1"/>
          </a:p>
          <a:p>
            <a:pPr indent="0" lvl="0" marL="0" rtl="0" algn="l">
              <a:spcBef>
                <a:spcPts val="0"/>
              </a:spcBef>
              <a:spcAft>
                <a:spcPts val="0"/>
              </a:spcAft>
              <a:buNone/>
            </a:pPr>
            <a:r>
              <a:rPr lang="en-US"/>
              <a:t>Let’s start with the first part of the architecture. </a:t>
            </a:r>
            <a:br>
              <a:rPr b="1" lang="en-US"/>
            </a:br>
            <a:r>
              <a:rPr b="0" lang="en-US"/>
              <a:t>The encoder is an unsupervised learning approach for learning a lower dimensional space feature representation from unlabel training data. We pass our input through deep neural network layer which in t</a:t>
            </a:r>
            <a:r>
              <a:rPr lang="en-US"/>
              <a:t>urns learns to map input x to a lower dimensional space z , who can be call </a:t>
            </a:r>
            <a:r>
              <a:rPr b="0" lang="en-US"/>
              <a:t>feature space.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Features of X</a:t>
            </a:r>
            <a:endParaRPr b="1"/>
          </a:p>
          <a:p>
            <a:pPr indent="0" lvl="0" marL="0" rtl="0" algn="l">
              <a:spcBef>
                <a:spcPts val="0"/>
              </a:spcBef>
              <a:spcAft>
                <a:spcPts val="0"/>
              </a:spcAft>
              <a:buNone/>
            </a:pPr>
            <a:r>
              <a:rPr lang="en-US"/>
              <a:t>This image on the left called features of X represent the learning of the decoder. To fully grasp how those the Neural network learn the features of an Image, you would need to understand how a convolutional neural network work. But in surface, a neural network learn in a hierarchical way, here the model is learning that an X as 4 activated pixel in the middle, thus when he sees an X who as been hand-written, he can identify using the learned features.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Latent Space </a:t>
            </a:r>
            <a:endParaRPr b="1"/>
          </a:p>
          <a:p>
            <a:pPr indent="0" lvl="0" marL="0" rtl="0" algn="l">
              <a:spcBef>
                <a:spcPts val="0"/>
              </a:spcBef>
              <a:spcAft>
                <a:spcPts val="0"/>
              </a:spcAft>
              <a:buNone/>
            </a:pPr>
            <a:r>
              <a:rPr lang="en-US"/>
              <a:t>For the latent space, </a:t>
            </a:r>
            <a:r>
              <a:rPr lang="en-US"/>
              <a:t>Z is important because we are able to build a compression of the data, moving from the high dimensional space to this lower one. The more dimension we give to our latent space, the better resolution of our feature we will have. </a:t>
            </a:r>
            <a:r>
              <a:rPr lang="en-US"/>
              <a:t>Some information can be loss during the process (in the latent space) meaning that the decoder will have to do without.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Calibri"/>
              <a:buNone/>
            </a:pPr>
            <a:r>
              <a:rPr b="1" lang="en-US"/>
              <a:t>Decoder</a:t>
            </a:r>
            <a:endParaRPr b="1"/>
          </a:p>
          <a:p>
            <a:pPr indent="0" lvl="0" marL="0" rtl="0" algn="l">
              <a:spcBef>
                <a:spcPts val="0"/>
              </a:spcBef>
              <a:spcAft>
                <a:spcPts val="0"/>
              </a:spcAft>
              <a:buSzPts val="1200"/>
              <a:buNone/>
            </a:pPr>
            <a:r>
              <a:rPr lang="en-US"/>
              <a:t>On the other side, there is the decoder which role is to reconstruct the image using these learned features into the latent variables.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Objective</a:t>
            </a:r>
            <a:endParaRPr b="1"/>
          </a:p>
          <a:p>
            <a:pPr indent="0" lvl="0" marL="0" rtl="0" algn="l">
              <a:spcBef>
                <a:spcPts val="0"/>
              </a:spcBef>
              <a:spcAft>
                <a:spcPts val="0"/>
              </a:spcAft>
              <a:buClr>
                <a:schemeClr val="dk1"/>
              </a:buClr>
              <a:buFont typeface="Arial"/>
              <a:buNone/>
            </a:pPr>
            <a:r>
              <a:rPr lang="en-US"/>
              <a:t>We are looking for the best encoder decoder pair, which is the pair that keeps the maximum of information when encoding and, so, has the minimum of reconstruction error when decoding..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Apply to our dataset</a:t>
            </a:r>
            <a:endParaRPr b="1"/>
          </a:p>
          <a:p>
            <a:pPr indent="0" lvl="0" marL="0" rtl="0" algn="l">
              <a:spcBef>
                <a:spcPts val="0"/>
              </a:spcBef>
              <a:spcAft>
                <a:spcPts val="0"/>
              </a:spcAft>
              <a:buNone/>
            </a:pPr>
            <a:r>
              <a:rPr lang="en-US"/>
              <a:t>Applying this to our dataset. The encoder is learning the </a:t>
            </a:r>
            <a:r>
              <a:rPr lang="en-US"/>
              <a:t>features (patterns) of normal transactions. And using those features, the model is able to recreate those credit transactions. </a:t>
            </a:r>
            <a:endParaRPr/>
          </a:p>
        </p:txBody>
      </p:sp>
      <p:sp>
        <p:nvSpPr>
          <p:cNvPr id="274" name="Google Shape;27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a:t>How does the model learn? </a:t>
            </a:r>
            <a:endParaRPr/>
          </a:p>
          <a:p>
            <a:pPr indent="0" lvl="0" marL="0" rtl="0" algn="l">
              <a:spcBef>
                <a:spcPts val="0"/>
              </a:spcBef>
              <a:spcAft>
                <a:spcPts val="0"/>
              </a:spcAft>
              <a:buClr>
                <a:schemeClr val="dk1"/>
              </a:buClr>
              <a:buSzPts val="1200"/>
              <a:buFont typeface="Calibri"/>
              <a:buNone/>
            </a:pPr>
            <a:r>
              <a:rPr lang="en-US"/>
              <a:t>So, how those the model learn? Because we don't have any labels, we have to find a way of training our network. So we maximize with what we have by using our original input to train the network in learning the underlying features of it. </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US"/>
              <a:t>Another way to put it. Is that we learn the best encoding-decoding scheme using an iterative optimisation process. So at each iteration we feed the autoencoder architecture with some data, we compare the encoded-decoded output with the initial data and backpropagate the error through the architecture to update the weights of the networks. Thus, the autoencoder creates a bottleneck of data that ensures only the main structured part of the information can go through and be reconstructed. </a:t>
            </a:r>
            <a:endParaRPr b="1"/>
          </a:p>
          <a:p>
            <a:pPr indent="0" lvl="0" marL="0" rtl="0" algn="l">
              <a:spcBef>
                <a:spcPts val="0"/>
              </a:spcBef>
              <a:spcAft>
                <a:spcPts val="0"/>
              </a:spcAft>
              <a:buClr>
                <a:schemeClr val="dk1"/>
              </a:buClr>
              <a:buSzPts val="1200"/>
              <a:buFont typeface="Calibri"/>
              <a:buNone/>
            </a:pPr>
            <a:r>
              <a:t/>
            </a:r>
            <a:endParaRPr b="1"/>
          </a:p>
          <a:p>
            <a:pPr indent="0" lvl="0" marL="0" rtl="0" algn="l">
              <a:spcBef>
                <a:spcPts val="0"/>
              </a:spcBef>
              <a:spcAft>
                <a:spcPts val="0"/>
              </a:spcAft>
              <a:buClr>
                <a:schemeClr val="dk1"/>
              </a:buClr>
              <a:buSzPts val="1200"/>
              <a:buFont typeface="Calibri"/>
              <a:buNone/>
            </a:pPr>
            <a:r>
              <a:rPr b="1" lang="en-US"/>
              <a:t>Loss function</a:t>
            </a:r>
            <a:endParaRPr b="1"/>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In the case of picture, the loss is just the difference in pixel </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None/>
            </a:pPr>
            <a:r>
              <a:t/>
            </a:r>
            <a:endParaRPr/>
          </a:p>
        </p:txBody>
      </p:sp>
      <p:sp>
        <p:nvSpPr>
          <p:cNvPr id="284" name="Google Shape;2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a real life example, it might not be the best but I believe it brings intuition behind autoencoders.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right a number, which is the inputs and the algorithm can identify this number because of his features and then output his prediction as a text number.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Anomaly detection</a:t>
            </a:r>
            <a:endParaRPr b="1" sz="1400">
              <a:latin typeface="Arial"/>
              <a:ea typeface="Arial"/>
              <a:cs typeface="Arial"/>
              <a:sym typeface="Arial"/>
            </a:endParaRPr>
          </a:p>
          <a:p>
            <a:pPr indent="0" lvl="0" marL="0" rtl="0" algn="l">
              <a:spcBef>
                <a:spcPts val="0"/>
              </a:spcBef>
              <a:spcAft>
                <a:spcPts val="0"/>
              </a:spcAft>
              <a:buNone/>
            </a:pPr>
            <a:r>
              <a:rPr lang="en-US"/>
              <a:t>Imagine this scenario. Here we define this zone as a 1, one day you bring an observations and she fall in the top right, which is not normal because usually it always end up in this region. And this is why Autoencoders are good for anomaly detection, which is what we are doing in fraud detection. We give to our model a transaction, and when he tries to reconstruct it, the observations doesn’t end up in the region that it should end up. Thus, we might think that this transactions is a fraud as she does not correspond to the normal features and patterns of </a:t>
            </a:r>
            <a:r>
              <a:rPr lang="en-US"/>
              <a:t>the non-fraud transactions. </a:t>
            </a:r>
            <a:endParaRPr/>
          </a:p>
        </p:txBody>
      </p:sp>
      <p:sp>
        <p:nvSpPr>
          <p:cNvPr id="292" name="Google Shape;29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I said a bit earlier, </a:t>
            </a:r>
            <a:r>
              <a:rPr lang="en-US"/>
              <a:t>The more dimension we give to our latent space, the better resolution of our feature we will have. And the less information we are losing about our inputs.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 the top right is the latent space of our dataset, in blue are the fraud transactions. We see the difficulty to perform cluster analysis as the observations are not concentrate in the same zone. </a:t>
            </a:r>
            <a:endParaRPr/>
          </a:p>
        </p:txBody>
      </p:sp>
      <p:sp>
        <p:nvSpPr>
          <p:cNvPr id="299" name="Google Shape;2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Given all of this information, now how can we apply this on our dataset to perform fraud detection?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in the training phase, we are solely giving non-fraud observations to our model, so that the latent space only account for the features of the non-fraud transactions.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then give as inputs fraud transaction to this model trained with non-fraud transactions and we asked it to reconstruct those inputs given the learned features from the latent space. As those observations are anomalies, we believe that the model will not be able to reconstruct them easily and that the reconstruction lost will be high.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Thus: </a:t>
            </a:r>
            <a:r>
              <a:rPr lang="en-US">
                <a:solidFill>
                  <a:srgbClr val="262626"/>
                </a:solidFill>
                <a:latin typeface="Gill Sans"/>
                <a:ea typeface="Gill Sans"/>
                <a:cs typeface="Gill Sans"/>
                <a:sym typeface="Gill Sans"/>
              </a:rPr>
              <a:t>WE WILL </a:t>
            </a:r>
            <a:r>
              <a:rPr b="1" lang="en-US">
                <a:solidFill>
                  <a:srgbClr val="262626"/>
                </a:solidFill>
                <a:latin typeface="Gill Sans"/>
                <a:ea typeface="Gill Sans"/>
                <a:cs typeface="Gill Sans"/>
                <a:sym typeface="Gill Sans"/>
              </a:rPr>
              <a:t>KNOW</a:t>
            </a:r>
            <a:r>
              <a:rPr lang="en-US">
                <a:solidFill>
                  <a:srgbClr val="262626"/>
                </a:solidFill>
                <a:latin typeface="Gill Sans"/>
                <a:ea typeface="Gill Sans"/>
                <a:cs typeface="Gill Sans"/>
                <a:sym typeface="Gill Sans"/>
              </a:rPr>
              <a:t> WHEN IT WILL BE A </a:t>
            </a:r>
            <a:r>
              <a:rPr b="1" lang="en-US">
                <a:solidFill>
                  <a:srgbClr val="262626"/>
                </a:solidFill>
                <a:latin typeface="Gill Sans"/>
                <a:ea typeface="Gill Sans"/>
                <a:cs typeface="Gill Sans"/>
                <a:sym typeface="Gill Sans"/>
              </a:rPr>
              <a:t>FRAUD</a:t>
            </a:r>
            <a:r>
              <a:rPr lang="en-US">
                <a:solidFill>
                  <a:srgbClr val="262626"/>
                </a:solidFill>
                <a:latin typeface="Gill Sans"/>
                <a:ea typeface="Gill Sans"/>
                <a:cs typeface="Gill Sans"/>
                <a:sym typeface="Gill Sans"/>
              </a:rPr>
              <a:t> WHEN THE MODEL WILL HAVE A </a:t>
            </a:r>
            <a:r>
              <a:rPr b="1" lang="en-US">
                <a:solidFill>
                  <a:srgbClr val="262626"/>
                </a:solidFill>
                <a:latin typeface="Gill Sans"/>
                <a:ea typeface="Gill Sans"/>
                <a:cs typeface="Gill Sans"/>
                <a:sym typeface="Gill Sans"/>
              </a:rPr>
              <a:t>HIGH RECONSTRUCTION LOSS</a:t>
            </a:r>
            <a:endParaRPr b="1">
              <a:latin typeface="Arial"/>
              <a:ea typeface="Arial"/>
              <a:cs typeface="Arial"/>
              <a:sym typeface="Arial"/>
            </a:endParaRPr>
          </a:p>
          <a:p>
            <a:pPr indent="0" lvl="0" marL="0" rtl="0" algn="l">
              <a:spcBef>
                <a:spcPts val="0"/>
              </a:spcBef>
              <a:spcAft>
                <a:spcPts val="0"/>
              </a:spcAft>
              <a:buNone/>
            </a:pPr>
            <a:r>
              <a:t/>
            </a:r>
            <a:endParaRPr/>
          </a:p>
        </p:txBody>
      </p:sp>
      <p:sp>
        <p:nvSpPr>
          <p:cNvPr id="308" name="Google Shape;30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the implementation on python.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Only 3 layers, with the same numbers of neurons as inputs and outputs. </a:t>
            </a:r>
            <a:endParaRPr/>
          </a:p>
          <a:p>
            <a:pPr indent="0" lvl="0" marL="0" rtl="0" algn="l">
              <a:spcBef>
                <a:spcPts val="0"/>
              </a:spcBef>
              <a:spcAft>
                <a:spcPts val="0"/>
              </a:spcAft>
              <a:buNone/>
            </a:pPr>
            <a:r>
              <a:rPr lang="en-US"/>
              <a:t>A dropout layer and the assembling of the encoder and decoder to form the autocender. Then we compile the model and use it to make the prediction on the fraud observations.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7" name="Google Shape;32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are our results, we use a threshold of 95 percentile to classify the fraud of the non-fraud. The 95 percentile is compute using the MSE of the reconstruction loss on the non-fraud transactions.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our MSE is larger then the 95 percentile threshold, we identify the observations as a fraud, else not. Here we can see that we rigthly classify 84% of the frauds transaction. Which is a lot better than what we have been able to achieve in the previous 2 try.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8" name="Google Shape;33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conclude, we did attempt to use more complex architecture like Variational Autoencoders, which are more efficient at organize the latent space. But the algorithm had difficulty to converge and decide not to present it. Even tho the predictions were really promising.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could also spend a lot more time doing hyperparameter tuning on our existing Autoencoders.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are very please with the results and the learning opportunity.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Thank you from all of us, do you have any questions. </a:t>
            </a:r>
            <a:endParaRPr/>
          </a:p>
        </p:txBody>
      </p:sp>
      <p:sp>
        <p:nvSpPr>
          <p:cNvPr id="348" name="Google Shape;34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466505937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12466505937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12466505937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466505937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g12466505937_2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paper lacked depth</a:t>
            </a:r>
            <a:endParaRPr/>
          </a:p>
          <a:p>
            <a:pPr indent="0" lvl="0" marL="0" rtl="0" algn="l">
              <a:spcBef>
                <a:spcPts val="0"/>
              </a:spcBef>
              <a:spcAft>
                <a:spcPts val="0"/>
              </a:spcAft>
              <a:buNone/>
            </a:pPr>
            <a:r>
              <a:rPr lang="en-US"/>
              <a:t>Second paper demonstrated a far more intricate system, but it lacked transparency in terms of it’s results:</a:t>
            </a:r>
            <a:endParaRPr/>
          </a:p>
          <a:p>
            <a:pPr indent="0" lvl="0" marL="0" rtl="0" algn="l">
              <a:spcBef>
                <a:spcPts val="0"/>
              </a:spcBef>
              <a:spcAft>
                <a:spcPts val="0"/>
              </a:spcAft>
              <a:buNone/>
            </a:pPr>
            <a:r>
              <a:rPr lang="en-US"/>
              <a:t>it is usually seen that fraudsters often try to derive maximum benefit from a card by either making high value purchases with longer time gaps or small value purchases at smaller time gaps to avoid detection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these two papers, we found that a single model approach will not suffice to accurately report fraud, but instead a fusion model may yield more accurate results.</a:t>
            </a:r>
            <a:endParaRPr/>
          </a:p>
        </p:txBody>
      </p:sp>
      <p:sp>
        <p:nvSpPr>
          <p:cNvPr id="133" name="Google Shape;133;g12466505937_2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466505937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12466505937_2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https://www.cnbc.com/2021/01/27/credit-card-fraud-is-on-the-rise-due-to-covid-pandemic.html: </a:t>
            </a:r>
            <a:endParaRPr/>
          </a:p>
          <a:p>
            <a:pPr indent="0" lvl="0" marL="0" rtl="0" algn="l">
              <a:spcBef>
                <a:spcPts val="0"/>
              </a:spcBef>
              <a:spcAft>
                <a:spcPts val="0"/>
              </a:spcAft>
              <a:buNone/>
            </a:pPr>
            <a:r>
              <a:rPr lang="en-US"/>
              <a:t>In 2019, worldwide credit card fraud reached 28.65B USD</a:t>
            </a:r>
            <a:endParaRPr/>
          </a:p>
          <a:p>
            <a:pPr indent="0" lvl="0" marL="0" rtl="0" algn="l">
              <a:spcBef>
                <a:spcPts val="0"/>
              </a:spcBef>
              <a:spcAft>
                <a:spcPts val="0"/>
              </a:spcAft>
              <a:buNone/>
            </a:pPr>
            <a:r>
              <a:rPr lang="en-US"/>
              <a:t>Evidently, credit card fraud is a field with millions, if not billions of dollars invested. Although a group of 3 students may not be able to create the world’s leading state of the art fraud detection model, we hope our model can atleast be used to add data and accuracy to the suspicion pools.</a:t>
            </a:r>
            <a:endParaRPr/>
          </a:p>
        </p:txBody>
      </p:sp>
      <p:sp>
        <p:nvSpPr>
          <p:cNvPr id="143" name="Google Shape;143;g12466505937_2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2466505937_2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g12466505937_2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Evidently, credit card fraud is a field with millions, if not billions of dollars invested. Although a group of 3 students may not be able to create the world’s leading state of the art fraud detection model, we hope our model can atleast be used to add data and accuracy to the suspicion pools.</a:t>
            </a:r>
            <a:endParaRPr/>
          </a:p>
          <a:p>
            <a:pPr indent="0" lvl="0" marL="0" rtl="0" algn="l">
              <a:spcBef>
                <a:spcPts val="0"/>
              </a:spcBef>
              <a:spcAft>
                <a:spcPts val="0"/>
              </a:spcAft>
              <a:buNone/>
            </a:pPr>
            <a:r>
              <a:rPr lang="en-US"/>
              <a:t>In our set, fraudulent transactions are on average, of larger amounts than non-fraudulent, however, the median size is significantly lower as well, indicating support for this statement.</a:t>
            </a:r>
            <a:endParaRPr/>
          </a:p>
          <a:p>
            <a:pPr indent="0" lvl="0" marL="0" rtl="0" algn="l">
              <a:spcBef>
                <a:spcPts val="0"/>
              </a:spcBef>
              <a:spcAft>
                <a:spcPts val="0"/>
              </a:spcAft>
              <a:buNone/>
            </a:pPr>
            <a:r>
              <a:rPr lang="en-US"/>
              <a:t>In addition, the time variable (which is not duration between transactions but instead a fixed time) we saw a significantly higher standard deviation which indicates a lower frequency between fraudulent transactions.</a:t>
            </a:r>
            <a:endParaRPr/>
          </a:p>
        </p:txBody>
      </p:sp>
      <p:sp>
        <p:nvSpPr>
          <p:cNvPr id="151" name="Google Shape;151;g12466505937_2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466505937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12466505937_2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Evidently, credit card fraud is a field with millions, if not billions of dollars invested. Although a group of 3 students may not be able to create the world’s leading state of the art fraud detection model, we hope our model can atleast be used to add data and accuracy to the suspicion pools.</a:t>
            </a:r>
            <a:endParaRPr/>
          </a:p>
          <a:p>
            <a:pPr indent="0" lvl="0" marL="0" marR="0" rtl="0" algn="l">
              <a:lnSpc>
                <a:spcPct val="100000"/>
              </a:lnSpc>
              <a:spcBef>
                <a:spcPts val="0"/>
              </a:spcBef>
              <a:spcAft>
                <a:spcPts val="0"/>
              </a:spcAft>
              <a:buClr>
                <a:schemeClr val="dk1"/>
              </a:buClr>
              <a:buSzPts val="1200"/>
              <a:buFont typeface="Calibri"/>
              <a:buNone/>
            </a:pPr>
            <a:r>
              <a:rPr lang="en-US"/>
              <a:t>it is usually seen that fraudsters often try to derive maximum benefit from a card by either making high value purchases with longer time gaps or small value purchases at smaller time gaps to avoid detection</a:t>
            </a:r>
            <a:endParaRPr/>
          </a:p>
          <a:p>
            <a:pPr indent="0" lvl="0" marL="0" rtl="0" algn="l">
              <a:spcBef>
                <a:spcPts val="0"/>
              </a:spcBef>
              <a:spcAft>
                <a:spcPts val="0"/>
              </a:spcAft>
              <a:buNone/>
            </a:pPr>
            <a:r>
              <a:rPr lang="en-US"/>
              <a:t>In our set, fraudulent transactions are on average, of larger amounts than non-fraudulent, however, the median size is significantly lower as well, indicating support for this statement.</a:t>
            </a:r>
            <a:endParaRPr/>
          </a:p>
          <a:p>
            <a:pPr indent="0" lvl="0" marL="0" rtl="0" algn="l">
              <a:spcBef>
                <a:spcPts val="0"/>
              </a:spcBef>
              <a:spcAft>
                <a:spcPts val="0"/>
              </a:spcAft>
              <a:buNone/>
            </a:pPr>
            <a:r>
              <a:rPr lang="en-US"/>
              <a:t>In addition, the time variable (which is not duration between transactions but instead a fixed time) we saw a significantly higher standard deviation which indicates a lower frequency between fraudulent transactions.</a:t>
            </a:r>
            <a:endParaRPr/>
          </a:p>
          <a:p>
            <a:pPr indent="0" lvl="0" marL="0" rtl="0" algn="l">
              <a:spcBef>
                <a:spcPts val="0"/>
              </a:spcBef>
              <a:spcAft>
                <a:spcPts val="0"/>
              </a:spcAft>
              <a:buNone/>
            </a:pPr>
            <a:r>
              <a:t/>
            </a:r>
            <a:endParaRPr/>
          </a:p>
        </p:txBody>
      </p:sp>
      <p:sp>
        <p:nvSpPr>
          <p:cNvPr id="160" name="Google Shape;160;g12466505937_2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46650593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g1246650593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Your goal is to better train your model by giving it balanced amounts of data. Your goal is not to predict your synthetic samples.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Synthetic Minority Oversampling Technique (SMOTE)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Synthetic Minority Oversampling Technique, or SMOTE, is another way of adjusting the imbalance by oversampling your minority observations, aka your fraud cases. But with SMOTE,</a:t>
            </a:r>
            <a:r>
              <a:rPr b="1" lang="en-US" sz="1200">
                <a:solidFill>
                  <a:schemeClr val="dk1"/>
                </a:solidFill>
                <a:latin typeface="Calibri"/>
                <a:ea typeface="Calibri"/>
                <a:cs typeface="Calibri"/>
                <a:sym typeface="Calibri"/>
              </a:rPr>
              <a:t> we're not just copying the minority class.</a:t>
            </a:r>
            <a:r>
              <a:rPr lang="en-US" sz="1200">
                <a:solidFill>
                  <a:schemeClr val="dk1"/>
                </a:solidFill>
                <a:latin typeface="Calibri"/>
                <a:ea typeface="Calibri"/>
                <a:cs typeface="Calibri"/>
                <a:sym typeface="Calibri"/>
              </a:rPr>
              <a:t> Instead, as you see in this picture, SMOTE uses characteristics of nearest neighbors of fraud cases to </a:t>
            </a:r>
            <a:r>
              <a:rPr b="1" lang="en-US" sz="1200">
                <a:solidFill>
                  <a:schemeClr val="dk1"/>
                </a:solidFill>
                <a:latin typeface="Calibri"/>
                <a:ea typeface="Calibri"/>
                <a:cs typeface="Calibri"/>
                <a:sym typeface="Calibri"/>
              </a:rPr>
              <a:t>create new synthetic fraud cases, and thereby avoids duplicating observations.</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Which resampling method to use?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You might wonder which one of these methods is the best? Well, it depends very much on the situation. </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If you have very large amounts of data, and also many fraud cases, you might find it computationally easier to undersample, rather than to increase data even more. But in most cases, throwing away data is not desirable</a:t>
            </a:r>
            <a:r>
              <a:rPr lang="en-US" sz="1200">
                <a:solidFill>
                  <a:schemeClr val="dk1"/>
                </a:solidFill>
                <a:highlight>
                  <a:srgbClr val="FFFF00"/>
                </a:highlight>
                <a:latin typeface="Calibri"/>
                <a:ea typeface="Calibri"/>
                <a:cs typeface="Calibri"/>
                <a:sym typeface="Calibri"/>
              </a:rPr>
              <a:t>. </a:t>
            </a:r>
            <a:r>
              <a:rPr b="1" lang="en-US" sz="1200">
                <a:solidFill>
                  <a:schemeClr val="dk1"/>
                </a:solidFill>
                <a:highlight>
                  <a:srgbClr val="FFFF00"/>
                </a:highlight>
                <a:latin typeface="Calibri"/>
                <a:ea typeface="Calibri"/>
                <a:cs typeface="Calibri"/>
                <a:sym typeface="Calibri"/>
              </a:rPr>
              <a:t>When it comes to oversampling, SMOTE is more sophisticated as it does not duplicate data. But this only works well if your fraud cases are quite similar to each other. If fraud is spread out over your data and not very distinct, using nearest neighbors to create more fraud cases introduces a bit of noise in the data, as the nearest neighbors might not necessarily be fraud cases.</a:t>
            </a:r>
            <a:endParaRPr/>
          </a:p>
          <a:p>
            <a:pPr indent="0" lvl="0" marL="0" rtl="0" algn="l">
              <a:spcBef>
                <a:spcPts val="0"/>
              </a:spcBef>
              <a:spcAft>
                <a:spcPts val="0"/>
              </a:spcAft>
              <a:buNone/>
            </a:pPr>
            <a:r>
              <a:t/>
            </a:r>
            <a:endParaRPr sz="1200">
              <a:solidFill>
                <a:schemeClr val="dk1"/>
              </a:solidFill>
              <a:highlight>
                <a:srgbClr val="FFFF00"/>
              </a:highlight>
              <a:latin typeface="Calibri"/>
              <a:ea typeface="Calibri"/>
              <a:cs typeface="Calibri"/>
              <a:sym typeface="Calibri"/>
            </a:endParaRPr>
          </a:p>
          <a:p>
            <a:pPr indent="0" lvl="0" marL="0" rtl="0" algn="l">
              <a:spcBef>
                <a:spcPts val="0"/>
              </a:spcBef>
              <a:spcAft>
                <a:spcPts val="0"/>
              </a:spcAft>
              <a:buNone/>
            </a:pPr>
            <a:r>
              <a:t/>
            </a:r>
            <a:endParaRPr/>
          </a:p>
        </p:txBody>
      </p:sp>
      <p:sp>
        <p:nvSpPr>
          <p:cNvPr id="169" name="Google Shape;169;g1246650593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 name="Shape 15"/>
        <p:cNvGrpSpPr/>
        <p:nvPr/>
      </p:nvGrpSpPr>
      <p:grpSpPr>
        <a:xfrm>
          <a:off x="0" y="0"/>
          <a:ext cx="0" cy="0"/>
          <a:chOff x="0" y="0"/>
          <a:chExt cx="0" cy="0"/>
        </a:xfrm>
      </p:grpSpPr>
      <p:sp>
        <p:nvSpPr>
          <p:cNvPr id="16" name="Google Shape;16;p29"/>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2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37"/>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7"/>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37"/>
          <p:cNvSpPr/>
          <p:nvPr>
            <p:ph idx="2" type="pic"/>
          </p:nvPr>
        </p:nvSpPr>
        <p:spPr>
          <a:xfrm>
            <a:off x="6095999" y="0"/>
            <a:ext cx="6102097" cy="6858000"/>
          </a:xfrm>
          <a:prstGeom prst="rect">
            <a:avLst/>
          </a:prstGeom>
          <a:solidFill>
            <a:srgbClr val="BFBFBF"/>
          </a:solidFill>
          <a:ln>
            <a:noFill/>
          </a:ln>
        </p:spPr>
      </p:sp>
      <p:sp>
        <p:nvSpPr>
          <p:cNvPr id="82" name="Google Shape;82;p37"/>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3" name="Google Shape;83;p3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7"/>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3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8"/>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89" name="Google Shape;89;p3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39"/>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39"/>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5" name="Google Shape;95;p3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3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sp>
        <p:nvSpPr>
          <p:cNvPr id="33" name="Google Shape;33;p31"/>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1"/>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36" name="Google Shape;36;p31"/>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37" name="Google Shape;37;p3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2" name="Google Shape;42;p32"/>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3" name="Google Shape;43;p32"/>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4" name="Google Shape;44;p32"/>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5" name="Google Shape;45;p3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8" name="Google Shape;48;p3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p3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2" name="Google Shape;52;p3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55" name="Shape 55"/>
        <p:cNvGrpSpPr/>
        <p:nvPr/>
      </p:nvGrpSpPr>
      <p:grpSpPr>
        <a:xfrm>
          <a:off x="0" y="0"/>
          <a:ext cx="0" cy="0"/>
          <a:chOff x="0" y="0"/>
          <a:chExt cx="0" cy="0"/>
        </a:xfrm>
      </p:grpSpPr>
      <p:sp>
        <p:nvSpPr>
          <p:cNvPr id="56" name="Google Shape;56;p28"/>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8"/>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58" name="Google Shape;58;p2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61" name="Shape 61"/>
        <p:cNvGrpSpPr/>
        <p:nvPr/>
      </p:nvGrpSpPr>
      <p:grpSpPr>
        <a:xfrm>
          <a:off x="0" y="0"/>
          <a:ext cx="0" cy="0"/>
          <a:chOff x="0" y="0"/>
          <a:chExt cx="0" cy="0"/>
        </a:xfrm>
      </p:grpSpPr>
      <p:sp>
        <p:nvSpPr>
          <p:cNvPr id="62" name="Google Shape;62;p34"/>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4"/>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64" name="Google Shape;64;p3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7" name="Shape 67"/>
        <p:cNvGrpSpPr/>
        <p:nvPr/>
      </p:nvGrpSpPr>
      <p:grpSpPr>
        <a:xfrm>
          <a:off x="0" y="0"/>
          <a:ext cx="0" cy="0"/>
          <a:chOff x="0" y="0"/>
          <a:chExt cx="0" cy="0"/>
        </a:xfrm>
      </p:grpSpPr>
      <p:sp>
        <p:nvSpPr>
          <p:cNvPr id="68" name="Google Shape;68;p3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5"/>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0" name="Google Shape;70;p35"/>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1" name="Google Shape;71;p3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3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2.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2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2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2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1" name="Shape 21"/>
        <p:cNvGrpSpPr/>
        <p:nvPr/>
      </p:nvGrpSpPr>
      <p:grpSpPr>
        <a:xfrm>
          <a:off x="0" y="0"/>
          <a:ext cx="0" cy="0"/>
          <a:chOff x="0" y="0"/>
          <a:chExt cx="0" cy="0"/>
        </a:xfrm>
      </p:grpSpPr>
      <p:sp>
        <p:nvSpPr>
          <p:cNvPr id="22" name="Google Shape;22;p2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6"/>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24" name="Google Shape;24;p2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5" name="Google Shape;25;p2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26" name="Google Shape;26;p2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hyperlink" Target="http://drive.google.com/file/d/1dsdyBb3IXgeNwLmwmtYO5QfDLlaJU2EB/view" TargetMode="External"/><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9.jpg"/><Relationship Id="rId5" Type="http://schemas.openxmlformats.org/officeDocument/2006/relationships/image" Target="../media/image46.jpg"/><Relationship Id="rId6" Type="http://schemas.openxmlformats.org/officeDocument/2006/relationships/image" Target="../media/image35.png"/><Relationship Id="rId7" Type="http://schemas.openxmlformats.org/officeDocument/2006/relationships/image" Target="../media/image42.jpg"/><Relationship Id="rId8" Type="http://schemas.openxmlformats.org/officeDocument/2006/relationships/image" Target="../media/image4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37.png"/><Relationship Id="rId5"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oi.org/10.1016/j.procs.2018.05.199" TargetMode="External"/><Relationship Id="rId4" Type="http://schemas.openxmlformats.org/officeDocument/2006/relationships/hyperlink" Target="https://doi.org/10.1016/j.procs.2018.05.19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US"/>
              <a:t>FRAUD DETECTION </a:t>
            </a:r>
            <a:endParaRPr/>
          </a:p>
        </p:txBody>
      </p:sp>
      <p:sp>
        <p:nvSpPr>
          <p:cNvPr id="103" name="Google Shape;103;p1"/>
          <p:cNvSpPr txBox="1"/>
          <p:nvPr>
            <p:ph idx="1" type="subTitle"/>
          </p:nvPr>
        </p:nvSpPr>
        <p:spPr>
          <a:xfrm>
            <a:off x="2695200" y="4352555"/>
            <a:ext cx="6801600" cy="2252400"/>
          </a:xfrm>
          <a:prstGeom prst="rect">
            <a:avLst/>
          </a:prstGeom>
          <a:noFill/>
          <a:ln>
            <a:noFill/>
          </a:ln>
        </p:spPr>
        <p:txBody>
          <a:bodyPr anchorCtr="0" anchor="t" bIns="45700" lIns="91425" spcFirstLastPara="1" rIns="91425" wrap="square" tIns="45700">
            <a:normAutofit lnSpcReduction="20000"/>
          </a:bodyPr>
          <a:lstStyle/>
          <a:p>
            <a:pPr indent="0" lvl="0" marL="0" rtl="0" algn="ctr">
              <a:lnSpc>
                <a:spcPct val="100000"/>
              </a:lnSpc>
              <a:spcBef>
                <a:spcPts val="0"/>
              </a:spcBef>
              <a:spcAft>
                <a:spcPts val="0"/>
              </a:spcAft>
              <a:buSzPts val="2000"/>
              <a:buNone/>
            </a:pPr>
            <a:r>
              <a:rPr lang="en-US" sz="2400"/>
              <a:t>Abagnale Inc.</a:t>
            </a:r>
            <a:endParaRPr sz="2400"/>
          </a:p>
          <a:p>
            <a:pPr indent="0" lvl="0" marL="0" rtl="0" algn="ctr">
              <a:lnSpc>
                <a:spcPct val="100000"/>
              </a:lnSpc>
              <a:spcBef>
                <a:spcPts val="0"/>
              </a:spcBef>
              <a:spcAft>
                <a:spcPts val="0"/>
              </a:spcAft>
              <a:buSzPts val="2000"/>
              <a:buNone/>
            </a:pPr>
            <a:r>
              <a:rPr lang="en-US"/>
              <a:t>Philippe Beliveau 40098503 </a:t>
            </a:r>
            <a:endParaRPr/>
          </a:p>
          <a:p>
            <a:pPr indent="0" lvl="0" marL="0" rtl="0" algn="ctr">
              <a:spcBef>
                <a:spcPts val="1000"/>
              </a:spcBef>
              <a:spcAft>
                <a:spcPts val="0"/>
              </a:spcAft>
              <a:buSzPts val="2000"/>
              <a:buNone/>
            </a:pPr>
            <a:r>
              <a:rPr lang="en-US"/>
              <a:t>Matthew Cuyler 40124941</a:t>
            </a:r>
            <a:endParaRPr/>
          </a:p>
          <a:p>
            <a:pPr indent="0" lvl="0" marL="0" rtl="0" algn="ctr">
              <a:spcBef>
                <a:spcPts val="1000"/>
              </a:spcBef>
              <a:spcAft>
                <a:spcPts val="0"/>
              </a:spcAft>
              <a:buSzPts val="2000"/>
              <a:buNone/>
            </a:pPr>
            <a:r>
              <a:rPr lang="en-US"/>
              <a:t>David Desjardins 40110137</a:t>
            </a:r>
            <a:endParaRPr/>
          </a:p>
          <a:p>
            <a:pPr indent="0" lvl="0" marL="0" rtl="0" algn="ctr">
              <a:spcBef>
                <a:spcPts val="1000"/>
              </a:spcBef>
              <a:spcAft>
                <a:spcPts val="0"/>
              </a:spcAft>
              <a:buClr>
                <a:schemeClr val="dk1"/>
              </a:buClr>
              <a:buSzPts val="2000"/>
              <a:buFont typeface="Arial"/>
              <a:buNone/>
            </a:pPr>
            <a:r>
              <a:rPr lang="en-US"/>
              <a:t>BSTA 478 Section AA</a:t>
            </a:r>
            <a:endParaRPr/>
          </a:p>
          <a:p>
            <a:pPr indent="0" lvl="0" marL="0" rtl="0" algn="l">
              <a:lnSpc>
                <a:spcPct val="100000"/>
              </a:lnSpc>
              <a:spcBef>
                <a:spcPts val="1000"/>
              </a:spcBef>
              <a:spcAft>
                <a:spcPts val="0"/>
              </a:spcAft>
              <a:buSzPts val="2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2231135" y="2240280"/>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1</a:t>
            </a:r>
            <a:r>
              <a:rPr baseline="30000" lang="en-US"/>
              <a:t>ST</a:t>
            </a:r>
            <a:r>
              <a:rPr lang="en-US"/>
              <a:t> TRY: TREE ALGORITHM</a:t>
            </a:r>
            <a:endParaRPr/>
          </a:p>
        </p:txBody>
      </p:sp>
      <p:pic>
        <p:nvPicPr>
          <p:cNvPr descr="Random Forest Simplified &#10;Random Forest &#10;Tree-I &#10;Class—A &#10;Instance &#10;Tree-2 &#10;Class-B &#10;Majority-Voting &#10;Fina -Class &#10;Tree-n &#10;Class-B " id="183" name="Google Shape;183;p9"/>
          <p:cNvPicPr preferRelativeResize="0"/>
          <p:nvPr/>
        </p:nvPicPr>
        <p:blipFill rotWithShape="1">
          <a:blip r:embed="rId3">
            <a:alphaModFix/>
          </a:blip>
          <a:srcRect b="0" l="0" r="0" t="0"/>
          <a:stretch/>
        </p:blipFill>
        <p:spPr>
          <a:xfrm>
            <a:off x="4243250" y="3735625"/>
            <a:ext cx="3705501" cy="2468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2466505937_0_88"/>
          <p:cNvSpPr txBox="1"/>
          <p:nvPr>
            <p:ph type="title"/>
          </p:nvPr>
        </p:nvSpPr>
        <p:spPr>
          <a:xfrm>
            <a:off x="804672" y="2243828"/>
            <a:ext cx="4486800" cy="11415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TESTED ALGORITHMS</a:t>
            </a:r>
            <a:endParaRPr/>
          </a:p>
        </p:txBody>
      </p:sp>
      <p:pic>
        <p:nvPicPr>
          <p:cNvPr id="190" name="Google Shape;190;g12466505937_0_88"/>
          <p:cNvPicPr preferRelativeResize="0"/>
          <p:nvPr>
            <p:ph idx="1" type="body"/>
          </p:nvPr>
        </p:nvPicPr>
        <p:blipFill rotWithShape="1">
          <a:blip r:embed="rId3">
            <a:alphaModFix/>
          </a:blip>
          <a:srcRect b="0" l="0" r="0" t="0"/>
          <a:stretch/>
        </p:blipFill>
        <p:spPr>
          <a:xfrm>
            <a:off x="6308367" y="383412"/>
            <a:ext cx="2230500" cy="1257000"/>
          </a:xfrm>
          <a:prstGeom prst="rect">
            <a:avLst/>
          </a:prstGeom>
          <a:noFill/>
          <a:ln>
            <a:noFill/>
          </a:ln>
        </p:spPr>
      </p:pic>
      <p:sp>
        <p:nvSpPr>
          <p:cNvPr id="191" name="Google Shape;191;g12466505937_0_88"/>
          <p:cNvSpPr txBox="1"/>
          <p:nvPr>
            <p:ph idx="2" type="body"/>
          </p:nvPr>
        </p:nvSpPr>
        <p:spPr>
          <a:xfrm>
            <a:off x="1115568" y="3549918"/>
            <a:ext cx="3794700" cy="2193900"/>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1500"/>
              <a:buNone/>
            </a:pPr>
            <a:r>
              <a:t/>
            </a:r>
            <a:endParaRPr/>
          </a:p>
        </p:txBody>
      </p:sp>
      <p:pic>
        <p:nvPicPr>
          <p:cNvPr descr="Is the amount spent in 24 &#10;hours &gt; average &#10;YES &#10;Are here rrruttiple &#10;Purchases today from &#10;risky mor&amp;'ants? &#10;NO &#10;ts the num.ter of &#10;states used from &gt; 2 &#10;YES &#10;Fraud &#10;Not Fraud &#10;YES &#10;Fraud &#10;Not Fraud " id="192" name="Google Shape;192;g12466505937_0_88"/>
          <p:cNvPicPr preferRelativeResize="0"/>
          <p:nvPr/>
        </p:nvPicPr>
        <p:blipFill rotWithShape="1">
          <a:blip r:embed="rId4">
            <a:alphaModFix/>
          </a:blip>
          <a:srcRect b="0" l="0" r="0" t="0"/>
          <a:stretch/>
        </p:blipFill>
        <p:spPr>
          <a:xfrm>
            <a:off x="362834" y="3568800"/>
            <a:ext cx="5300176" cy="2968250"/>
          </a:xfrm>
          <a:prstGeom prst="rect">
            <a:avLst/>
          </a:prstGeom>
          <a:noFill/>
          <a:ln>
            <a:noFill/>
          </a:ln>
        </p:spPr>
      </p:pic>
      <p:pic>
        <p:nvPicPr>
          <p:cNvPr descr="Random Forest Simplified &#10;Random Forest &#10;Tree-I &#10;Class—A &#10;Instance &#10;Tree-2 &#10;Class-B &#10;Majority-Voting &#10;Fina -Class &#10;Tree-n &#10;Class-B " id="193" name="Google Shape;193;g12466505937_0_88"/>
          <p:cNvPicPr preferRelativeResize="0"/>
          <p:nvPr/>
        </p:nvPicPr>
        <p:blipFill rotWithShape="1">
          <a:blip r:embed="rId5">
            <a:alphaModFix/>
          </a:blip>
          <a:srcRect b="0" l="0" r="0" t="0"/>
          <a:stretch/>
        </p:blipFill>
        <p:spPr>
          <a:xfrm>
            <a:off x="362825" y="129851"/>
            <a:ext cx="2926341" cy="1949374"/>
          </a:xfrm>
          <a:prstGeom prst="rect">
            <a:avLst/>
          </a:prstGeom>
          <a:noFill/>
          <a:ln>
            <a:noFill/>
          </a:ln>
        </p:spPr>
      </p:pic>
      <p:pic>
        <p:nvPicPr>
          <p:cNvPr id="194" name="Google Shape;194;g12466505937_0_88"/>
          <p:cNvPicPr preferRelativeResize="0"/>
          <p:nvPr/>
        </p:nvPicPr>
        <p:blipFill rotWithShape="1">
          <a:blip r:embed="rId6">
            <a:alphaModFix/>
          </a:blip>
          <a:srcRect b="0" l="0" r="0" t="0"/>
          <a:stretch/>
        </p:blipFill>
        <p:spPr>
          <a:xfrm>
            <a:off x="8940088" y="383412"/>
            <a:ext cx="2951743" cy="3296426"/>
          </a:xfrm>
          <a:prstGeom prst="rect">
            <a:avLst/>
          </a:prstGeom>
          <a:noFill/>
          <a:ln>
            <a:noFill/>
          </a:ln>
        </p:spPr>
      </p:pic>
      <p:pic>
        <p:nvPicPr>
          <p:cNvPr id="195" name="Google Shape;195;g12466505937_0_88"/>
          <p:cNvPicPr preferRelativeResize="0"/>
          <p:nvPr/>
        </p:nvPicPr>
        <p:blipFill rotWithShape="1">
          <a:blip r:embed="rId7">
            <a:alphaModFix/>
          </a:blip>
          <a:srcRect b="0" l="0" r="0" t="0"/>
          <a:stretch/>
        </p:blipFill>
        <p:spPr>
          <a:xfrm>
            <a:off x="6212714" y="2151162"/>
            <a:ext cx="2421676" cy="1277838"/>
          </a:xfrm>
          <a:prstGeom prst="rect">
            <a:avLst/>
          </a:prstGeom>
          <a:noFill/>
          <a:ln>
            <a:noFill/>
          </a:ln>
        </p:spPr>
      </p:pic>
      <p:pic>
        <p:nvPicPr>
          <p:cNvPr id="196" name="Google Shape;196;g12466505937_0_88"/>
          <p:cNvPicPr preferRelativeResize="0"/>
          <p:nvPr/>
        </p:nvPicPr>
        <p:blipFill rotWithShape="1">
          <a:blip r:embed="rId8">
            <a:alphaModFix/>
          </a:blip>
          <a:srcRect b="0" l="0" r="0" t="0"/>
          <a:stretch/>
        </p:blipFill>
        <p:spPr>
          <a:xfrm>
            <a:off x="6330692" y="4036973"/>
            <a:ext cx="2951741" cy="2437613"/>
          </a:xfrm>
          <a:prstGeom prst="rect">
            <a:avLst/>
          </a:prstGeom>
          <a:noFill/>
          <a:ln>
            <a:noFill/>
          </a:ln>
        </p:spPr>
      </p:pic>
      <p:sp>
        <p:nvSpPr>
          <p:cNvPr id="197" name="Google Shape;197;g12466505937_0_88"/>
          <p:cNvSpPr txBox="1"/>
          <p:nvPr/>
        </p:nvSpPr>
        <p:spPr>
          <a:xfrm>
            <a:off x="9471424" y="4036972"/>
            <a:ext cx="20043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At this stage we tested several decision trees, a random forest, as well as a neural network and logistic regression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2466505937_0_178"/>
          <p:cNvSpPr txBox="1"/>
          <p:nvPr>
            <p:ph type="title"/>
          </p:nvPr>
        </p:nvSpPr>
        <p:spPr>
          <a:xfrm>
            <a:off x="852972" y="373478"/>
            <a:ext cx="4486800" cy="11415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OUR RESULTS</a:t>
            </a:r>
            <a:endParaRPr/>
          </a:p>
        </p:txBody>
      </p:sp>
      <p:pic>
        <p:nvPicPr>
          <p:cNvPr id="204" name="Google Shape;204;g12466505937_0_178"/>
          <p:cNvPicPr preferRelativeResize="0"/>
          <p:nvPr>
            <p:ph idx="1" type="body"/>
          </p:nvPr>
        </p:nvPicPr>
        <p:blipFill rotWithShape="1">
          <a:blip r:embed="rId3">
            <a:alphaModFix/>
          </a:blip>
          <a:srcRect b="0" l="0" r="0" t="0"/>
          <a:stretch/>
        </p:blipFill>
        <p:spPr>
          <a:xfrm>
            <a:off x="136799" y="2191349"/>
            <a:ext cx="3684000" cy="2475300"/>
          </a:xfrm>
          <a:prstGeom prst="rect">
            <a:avLst/>
          </a:prstGeom>
          <a:noFill/>
          <a:ln>
            <a:noFill/>
          </a:ln>
        </p:spPr>
      </p:pic>
      <p:pic>
        <p:nvPicPr>
          <p:cNvPr id="205" name="Google Shape;205;g12466505937_0_178"/>
          <p:cNvPicPr preferRelativeResize="0"/>
          <p:nvPr/>
        </p:nvPicPr>
        <p:blipFill rotWithShape="1">
          <a:blip r:embed="rId4">
            <a:alphaModFix/>
          </a:blip>
          <a:srcRect b="0" l="0" r="0" t="0"/>
          <a:stretch/>
        </p:blipFill>
        <p:spPr>
          <a:xfrm>
            <a:off x="7031227" y="118459"/>
            <a:ext cx="4220973" cy="2181098"/>
          </a:xfrm>
          <a:prstGeom prst="rect">
            <a:avLst/>
          </a:prstGeom>
          <a:noFill/>
          <a:ln>
            <a:noFill/>
          </a:ln>
        </p:spPr>
      </p:pic>
      <p:sp>
        <p:nvSpPr>
          <p:cNvPr id="206" name="Google Shape;206;g12466505937_0_178"/>
          <p:cNvSpPr txBox="1"/>
          <p:nvPr/>
        </p:nvSpPr>
        <p:spPr>
          <a:xfrm>
            <a:off x="6496050" y="5243383"/>
            <a:ext cx="52914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Although it may show at first glance that the Random Forest was able to predict fraud with very high accuracy.  These numbers don’t always give us a final interpretation.</a:t>
            </a:r>
            <a:endParaRPr/>
          </a:p>
        </p:txBody>
      </p:sp>
      <p:pic>
        <p:nvPicPr>
          <p:cNvPr id="207" name="Google Shape;207;g12466505937_0_178"/>
          <p:cNvPicPr preferRelativeResize="0"/>
          <p:nvPr/>
        </p:nvPicPr>
        <p:blipFill rotWithShape="1">
          <a:blip r:embed="rId5">
            <a:alphaModFix/>
          </a:blip>
          <a:srcRect b="0" l="0" r="0" t="0"/>
          <a:stretch/>
        </p:blipFill>
        <p:spPr>
          <a:xfrm>
            <a:off x="6832178" y="2533771"/>
            <a:ext cx="4486658" cy="2475398"/>
          </a:xfrm>
          <a:prstGeom prst="rect">
            <a:avLst/>
          </a:prstGeom>
          <a:noFill/>
          <a:ln>
            <a:noFill/>
          </a:ln>
        </p:spPr>
      </p:pic>
      <p:pic>
        <p:nvPicPr>
          <p:cNvPr id="208" name="Google Shape;208;g12466505937_0_178"/>
          <p:cNvPicPr preferRelativeResize="0"/>
          <p:nvPr/>
        </p:nvPicPr>
        <p:blipFill rotWithShape="1">
          <a:blip r:embed="rId4">
            <a:alphaModFix/>
          </a:blip>
          <a:srcRect b="0" l="42892" r="42337" t="8197"/>
          <a:stretch/>
        </p:blipFill>
        <p:spPr>
          <a:xfrm>
            <a:off x="3897008" y="2217117"/>
            <a:ext cx="1054324" cy="3386033"/>
          </a:xfrm>
          <a:prstGeom prst="rect">
            <a:avLst/>
          </a:prstGeom>
          <a:noFill/>
          <a:ln>
            <a:noFill/>
          </a:ln>
        </p:spPr>
      </p:pic>
      <p:pic>
        <p:nvPicPr>
          <p:cNvPr id="209" name="Google Shape;209;g12466505937_0_178"/>
          <p:cNvPicPr preferRelativeResize="0"/>
          <p:nvPr/>
        </p:nvPicPr>
        <p:blipFill rotWithShape="1">
          <a:blip r:embed="rId4">
            <a:alphaModFix/>
          </a:blip>
          <a:srcRect b="0" l="85266" r="0" t="8433"/>
          <a:stretch/>
        </p:blipFill>
        <p:spPr>
          <a:xfrm>
            <a:off x="4875125" y="2217125"/>
            <a:ext cx="1054324" cy="3386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2466505937_0_264"/>
          <p:cNvSpPr txBox="1"/>
          <p:nvPr>
            <p:ph type="ctrTitle"/>
          </p:nvPr>
        </p:nvSpPr>
        <p:spPr>
          <a:xfrm>
            <a:off x="1600200" y="2386744"/>
            <a:ext cx="8991600" cy="164580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US"/>
              <a:t>IS TREE ENOUGH FOR THIS TASK?</a:t>
            </a:r>
            <a:endParaRPr/>
          </a:p>
        </p:txBody>
      </p:sp>
      <p:sp>
        <p:nvSpPr>
          <p:cNvPr id="215" name="Google Shape;215;g12466505937_0_264"/>
          <p:cNvSpPr txBox="1"/>
          <p:nvPr>
            <p:ph idx="1" type="subTitle"/>
          </p:nvPr>
        </p:nvSpPr>
        <p:spPr>
          <a:xfrm>
            <a:off x="7124319" y="5051108"/>
            <a:ext cx="3777000" cy="1239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US"/>
              <a:t>Maybe, but we believe there are more efficient alternatives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ph type="title"/>
          </p:nvPr>
        </p:nvSpPr>
        <p:spPr>
          <a:xfrm>
            <a:off x="2231135" y="2240280"/>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2</a:t>
            </a:r>
            <a:r>
              <a:rPr baseline="30000" lang="en-US"/>
              <a:t>ND</a:t>
            </a:r>
            <a:r>
              <a:rPr lang="en-US"/>
              <a:t> TRY: K-MEANS CLUSTER ANALYSIS</a:t>
            </a:r>
            <a:endParaRPr/>
          </a:p>
        </p:txBody>
      </p:sp>
      <p:pic>
        <p:nvPicPr>
          <p:cNvPr descr="Machine Learning | Outlier - GeeksforGeeks" id="221" name="Google Shape;221;p14"/>
          <p:cNvPicPr preferRelativeResize="0"/>
          <p:nvPr/>
        </p:nvPicPr>
        <p:blipFill rotWithShape="1">
          <a:blip r:embed="rId3">
            <a:alphaModFix/>
          </a:blip>
          <a:srcRect b="0" l="0" r="0" t="0"/>
          <a:stretch/>
        </p:blipFill>
        <p:spPr>
          <a:xfrm>
            <a:off x="4779542" y="3558988"/>
            <a:ext cx="2632915" cy="27231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Gill Sans"/>
              <a:buNone/>
            </a:pPr>
            <a:r>
              <a:rPr lang="en-US"/>
              <a:t>DIMENSIONALITY REDUCTION</a:t>
            </a:r>
            <a:br>
              <a:rPr lang="en-US"/>
            </a:br>
            <a:r>
              <a:rPr b="1" lang="en-US"/>
              <a:t>PCA</a:t>
            </a:r>
            <a:endParaRPr/>
          </a:p>
        </p:txBody>
      </p:sp>
      <p:sp>
        <p:nvSpPr>
          <p:cNvPr id="227" name="Google Shape;227;p13"/>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2000"/>
              <a:buNone/>
            </a:pPr>
            <a:r>
              <a:rPr lang="en-US" sz="2000"/>
              <a:t>Data resampled</a:t>
            </a:r>
            <a:r>
              <a:rPr lang="en-US" sz="2000"/>
              <a:t> </a:t>
            </a:r>
            <a:endParaRPr/>
          </a:p>
          <a:p>
            <a:pPr indent="0" lvl="0" marL="0" rtl="0" algn="ctr">
              <a:lnSpc>
                <a:spcPct val="100000"/>
              </a:lnSpc>
              <a:spcBef>
                <a:spcPts val="1000"/>
              </a:spcBef>
              <a:spcAft>
                <a:spcPts val="0"/>
              </a:spcAft>
              <a:buSzPts val="2000"/>
              <a:buNone/>
            </a:pPr>
            <a:r>
              <a:rPr lang="en-US" sz="2000"/>
              <a:t>Seems to pertain in a region somewhat unique, </a:t>
            </a:r>
            <a:r>
              <a:rPr lang="en-US" sz="2000" u="sng"/>
              <a:t>so there is potential to perform cluster analysis</a:t>
            </a:r>
            <a:endParaRPr/>
          </a:p>
        </p:txBody>
      </p:sp>
      <p:pic>
        <p:nvPicPr>
          <p:cNvPr descr="Chart, scatter chart&#10;&#10;Description automatically generated" id="228" name="Google Shape;228;p13"/>
          <p:cNvPicPr preferRelativeResize="0"/>
          <p:nvPr/>
        </p:nvPicPr>
        <p:blipFill rotWithShape="1">
          <a:blip r:embed="rId3">
            <a:alphaModFix/>
          </a:blip>
          <a:srcRect b="0" l="0" r="0" t="0"/>
          <a:stretch/>
        </p:blipFill>
        <p:spPr>
          <a:xfrm>
            <a:off x="8076576" y="2524686"/>
            <a:ext cx="2618569" cy="2597150"/>
          </a:xfrm>
          <a:prstGeom prst="rect">
            <a:avLst/>
          </a:prstGeom>
          <a:noFill/>
          <a:ln>
            <a:noFill/>
          </a:ln>
        </p:spPr>
      </p:pic>
      <p:pic>
        <p:nvPicPr>
          <p:cNvPr descr="Chart, scatter chart&#10;&#10;Description automatically generated" id="229" name="Google Shape;229;p13"/>
          <p:cNvPicPr preferRelativeResize="0"/>
          <p:nvPr>
            <p:ph idx="1" type="body"/>
          </p:nvPr>
        </p:nvPicPr>
        <p:blipFill rotWithShape="1">
          <a:blip r:embed="rId4">
            <a:alphaModFix/>
          </a:blip>
          <a:srcRect b="0" l="0" r="0" t="0"/>
          <a:stretch/>
        </p:blipFill>
        <p:spPr>
          <a:xfrm>
            <a:off x="6735763" y="1040462"/>
            <a:ext cx="4816475" cy="4777076"/>
          </a:xfrm>
          <a:prstGeom prst="rect">
            <a:avLst/>
          </a:prstGeom>
          <a:noFill/>
          <a:ln>
            <a:noFill/>
          </a:ln>
        </p:spPr>
      </p:pic>
      <p:sp>
        <p:nvSpPr>
          <p:cNvPr id="230" name="Google Shape;230;p13"/>
          <p:cNvSpPr/>
          <p:nvPr/>
        </p:nvSpPr>
        <p:spPr>
          <a:xfrm>
            <a:off x="7005484" y="5995219"/>
            <a:ext cx="346587" cy="353962"/>
          </a:xfrm>
          <a:prstGeom prst="ellipse">
            <a:avLst/>
          </a:prstGeom>
          <a:solidFill>
            <a:srgbClr val="FDECD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31" name="Google Shape;231;p13"/>
          <p:cNvSpPr txBox="1"/>
          <p:nvPr/>
        </p:nvSpPr>
        <p:spPr>
          <a:xfrm>
            <a:off x="7484806" y="5995219"/>
            <a:ext cx="7152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Fraud</a:t>
            </a:r>
            <a:endParaRPr/>
          </a:p>
        </p:txBody>
      </p:sp>
      <p:sp>
        <p:nvSpPr>
          <p:cNvPr id="232" name="Google Shape;232;p13"/>
          <p:cNvSpPr txBox="1"/>
          <p:nvPr/>
        </p:nvSpPr>
        <p:spPr>
          <a:xfrm>
            <a:off x="10129683" y="5979849"/>
            <a:ext cx="12121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Non-Fraud</a:t>
            </a:r>
            <a:endParaRPr/>
          </a:p>
        </p:txBody>
      </p:sp>
      <p:sp>
        <p:nvSpPr>
          <p:cNvPr id="233" name="Google Shape;233;p13"/>
          <p:cNvSpPr/>
          <p:nvPr/>
        </p:nvSpPr>
        <p:spPr>
          <a:xfrm>
            <a:off x="9281688" y="5995219"/>
            <a:ext cx="346587" cy="353962"/>
          </a:xfrm>
          <a:prstGeom prst="ellipse">
            <a:avLst/>
          </a:prstGeom>
          <a:solidFill>
            <a:schemeClr val="dk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5"/>
          <p:cNvSpPr/>
          <p:nvPr/>
        </p:nvSpPr>
        <p:spPr>
          <a:xfrm>
            <a:off x="6775695" y="565023"/>
            <a:ext cx="1728900" cy="420900"/>
          </a:xfrm>
          <a:prstGeom prst="roundRect">
            <a:avLst>
              <a:gd fmla="val 16667" name="adj"/>
            </a:avLst>
          </a:prstGeom>
          <a:solidFill>
            <a:srgbClr val="00B05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Non-resampled</a:t>
            </a:r>
            <a:endParaRPr/>
          </a:p>
        </p:txBody>
      </p:sp>
      <p:sp>
        <p:nvSpPr>
          <p:cNvPr id="240" name="Google Shape;240;p15"/>
          <p:cNvSpPr/>
          <p:nvPr/>
        </p:nvSpPr>
        <p:spPr>
          <a:xfrm>
            <a:off x="4145576" y="565023"/>
            <a:ext cx="1728900" cy="420900"/>
          </a:xfrm>
          <a:prstGeom prst="roundRect">
            <a:avLst>
              <a:gd fmla="val 16667" name="adj"/>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Resampled</a:t>
            </a:r>
            <a:endParaRPr/>
          </a:p>
        </p:txBody>
      </p:sp>
      <p:sp>
        <p:nvSpPr>
          <p:cNvPr id="241" name="Google Shape;241;p15"/>
          <p:cNvSpPr/>
          <p:nvPr/>
        </p:nvSpPr>
        <p:spPr>
          <a:xfrm>
            <a:off x="938395" y="565023"/>
            <a:ext cx="1728996" cy="420847"/>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Non-resampled</a:t>
            </a:r>
            <a:endParaRPr/>
          </a:p>
        </p:txBody>
      </p:sp>
      <p:sp>
        <p:nvSpPr>
          <p:cNvPr id="242" name="Google Shape;242;p15"/>
          <p:cNvSpPr/>
          <p:nvPr/>
        </p:nvSpPr>
        <p:spPr>
          <a:xfrm>
            <a:off x="9483408" y="1747195"/>
            <a:ext cx="1761900" cy="712200"/>
          </a:xfrm>
          <a:prstGeom prst="roundRect">
            <a:avLst>
              <a:gd fmla="val 16667"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20 Clusters</a:t>
            </a:r>
            <a:endParaRPr/>
          </a:p>
        </p:txBody>
      </p:sp>
      <p:sp>
        <p:nvSpPr>
          <p:cNvPr id="243" name="Google Shape;243;p15"/>
          <p:cNvSpPr txBox="1"/>
          <p:nvPr>
            <p:ph idx="4294967295" type="body"/>
          </p:nvPr>
        </p:nvSpPr>
        <p:spPr>
          <a:xfrm>
            <a:off x="8432188" y="2643604"/>
            <a:ext cx="3864300" cy="7854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1188"/>
              <a:buNone/>
            </a:pPr>
            <a:r>
              <a:rPr lang="en-US" sz="2225"/>
              <a:t>Model can’t find appropriate number of cluster </a:t>
            </a:r>
            <a:endParaRPr sz="2225"/>
          </a:p>
          <a:p>
            <a:pPr indent="-107950" lvl="0" marL="228600" rtl="0" algn="ctr">
              <a:lnSpc>
                <a:spcPct val="80000"/>
              </a:lnSpc>
              <a:spcBef>
                <a:spcPts val="1000"/>
              </a:spcBef>
              <a:spcAft>
                <a:spcPts val="0"/>
              </a:spcAft>
              <a:buSzPts val="1188"/>
              <a:buNone/>
            </a:pPr>
            <a:r>
              <a:t/>
            </a:r>
            <a:endParaRPr sz="2225"/>
          </a:p>
          <a:p>
            <a:pPr indent="-107950" lvl="0" marL="228600" rtl="0" algn="ctr">
              <a:lnSpc>
                <a:spcPct val="80000"/>
              </a:lnSpc>
              <a:spcBef>
                <a:spcPts val="1000"/>
              </a:spcBef>
              <a:spcAft>
                <a:spcPts val="0"/>
              </a:spcAft>
              <a:buSzPts val="1188"/>
              <a:buNone/>
            </a:pPr>
            <a:r>
              <a:t/>
            </a:r>
            <a:endParaRPr sz="2225"/>
          </a:p>
        </p:txBody>
      </p:sp>
      <p:pic>
        <p:nvPicPr>
          <p:cNvPr descr="Table&#10;&#10;Description automatically generated" id="244" name="Google Shape;244;p15"/>
          <p:cNvPicPr preferRelativeResize="0"/>
          <p:nvPr/>
        </p:nvPicPr>
        <p:blipFill rotWithShape="1">
          <a:blip r:embed="rId3">
            <a:alphaModFix/>
          </a:blip>
          <a:srcRect b="0" l="0" r="0" t="0"/>
          <a:stretch/>
        </p:blipFill>
        <p:spPr>
          <a:xfrm>
            <a:off x="1213179" y="1083572"/>
            <a:ext cx="1179428" cy="5369038"/>
          </a:xfrm>
          <a:prstGeom prst="rect">
            <a:avLst/>
          </a:prstGeom>
          <a:noFill/>
          <a:ln>
            <a:noFill/>
          </a:ln>
        </p:spPr>
      </p:pic>
      <p:sp>
        <p:nvSpPr>
          <p:cNvPr id="245" name="Google Shape;245;p15"/>
          <p:cNvSpPr/>
          <p:nvPr/>
        </p:nvSpPr>
        <p:spPr>
          <a:xfrm>
            <a:off x="1173779" y="5172325"/>
            <a:ext cx="433800" cy="313200"/>
          </a:xfrm>
          <a:prstGeom prst="rightArrow">
            <a:avLst>
              <a:gd fmla="val 50000" name="adj1"/>
              <a:gd fmla="val 50000"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pic>
        <p:nvPicPr>
          <p:cNvPr descr="Chart, line chart&#10;&#10;Description automatically generated" id="246" name="Google Shape;246;p15"/>
          <p:cNvPicPr preferRelativeResize="0"/>
          <p:nvPr/>
        </p:nvPicPr>
        <p:blipFill rotWithShape="1">
          <a:blip r:embed="rId4">
            <a:alphaModFix/>
          </a:blip>
          <a:srcRect b="0" l="0" r="0" t="0"/>
          <a:stretch/>
        </p:blipFill>
        <p:spPr>
          <a:xfrm>
            <a:off x="8504698" y="3429000"/>
            <a:ext cx="3607604" cy="2427866"/>
          </a:xfrm>
          <a:prstGeom prst="rect">
            <a:avLst/>
          </a:prstGeom>
          <a:noFill/>
          <a:ln>
            <a:noFill/>
          </a:ln>
        </p:spPr>
      </p:pic>
      <p:pic>
        <p:nvPicPr>
          <p:cNvPr id="247" name="Google Shape;247;p15"/>
          <p:cNvPicPr preferRelativeResize="0"/>
          <p:nvPr/>
        </p:nvPicPr>
        <p:blipFill rotWithShape="1">
          <a:blip r:embed="rId5">
            <a:alphaModFix/>
          </a:blip>
          <a:srcRect b="0" l="0" r="0" t="0"/>
          <a:stretch/>
        </p:blipFill>
        <p:spPr>
          <a:xfrm>
            <a:off x="4353860" y="1032057"/>
            <a:ext cx="1312439" cy="5564001"/>
          </a:xfrm>
          <a:prstGeom prst="rect">
            <a:avLst/>
          </a:prstGeom>
          <a:noFill/>
          <a:ln>
            <a:noFill/>
          </a:ln>
        </p:spPr>
      </p:pic>
      <p:pic>
        <p:nvPicPr>
          <p:cNvPr descr="Table&#10;&#10;Description automatically generated" id="248" name="Google Shape;248;p15"/>
          <p:cNvPicPr preferRelativeResize="0"/>
          <p:nvPr/>
        </p:nvPicPr>
        <p:blipFill rotWithShape="1">
          <a:blip r:embed="rId6">
            <a:alphaModFix/>
          </a:blip>
          <a:srcRect b="0" l="0" r="0" t="0"/>
          <a:stretch/>
        </p:blipFill>
        <p:spPr>
          <a:xfrm>
            <a:off x="7007535" y="1066889"/>
            <a:ext cx="1227463" cy="5642666"/>
          </a:xfrm>
          <a:prstGeom prst="rect">
            <a:avLst/>
          </a:prstGeom>
          <a:noFill/>
          <a:ln>
            <a:noFill/>
          </a:ln>
        </p:spPr>
      </p:pic>
      <p:sp>
        <p:nvSpPr>
          <p:cNvPr id="249" name="Google Shape;249;p15"/>
          <p:cNvSpPr txBox="1"/>
          <p:nvPr/>
        </p:nvSpPr>
        <p:spPr>
          <a:xfrm>
            <a:off x="370673" y="6452610"/>
            <a:ext cx="32713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Only one cluster seems relevant</a:t>
            </a:r>
            <a:endParaRPr/>
          </a:p>
        </p:txBody>
      </p:sp>
      <p:sp>
        <p:nvSpPr>
          <p:cNvPr id="250" name="Google Shape;250;p15"/>
          <p:cNvSpPr/>
          <p:nvPr/>
        </p:nvSpPr>
        <p:spPr>
          <a:xfrm>
            <a:off x="5944786" y="3656988"/>
            <a:ext cx="793051" cy="313302"/>
          </a:xfrm>
          <a:prstGeom prst="rightArrow">
            <a:avLst>
              <a:gd fmla="val 50000" name="adj1"/>
              <a:gd fmla="val 50000" name="adj2"/>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1" name="Google Shape;251;p15"/>
          <p:cNvSpPr txBox="1"/>
          <p:nvPr/>
        </p:nvSpPr>
        <p:spPr>
          <a:xfrm>
            <a:off x="5626830" y="3084651"/>
            <a:ext cx="132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Classify on normal data</a:t>
            </a:r>
            <a:endParaRPr/>
          </a:p>
        </p:txBody>
      </p:sp>
      <p:sp>
        <p:nvSpPr>
          <p:cNvPr id="252" name="Google Shape;252;p15"/>
          <p:cNvSpPr txBox="1"/>
          <p:nvPr/>
        </p:nvSpPr>
        <p:spPr>
          <a:xfrm>
            <a:off x="2410275" y="3084649"/>
            <a:ext cx="186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Change technique</a:t>
            </a:r>
            <a:endParaRPr sz="1800">
              <a:solidFill>
                <a:schemeClr val="dk1"/>
              </a:solidFill>
              <a:latin typeface="Gill Sans"/>
              <a:ea typeface="Gill Sans"/>
              <a:cs typeface="Gill Sans"/>
              <a:sym typeface="Gill Sans"/>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Resampled data</a:t>
            </a:r>
            <a:endParaRPr sz="1800">
              <a:solidFill>
                <a:schemeClr val="dk1"/>
              </a:solidFill>
              <a:latin typeface="Gill Sans"/>
              <a:ea typeface="Gill Sans"/>
              <a:cs typeface="Gill Sans"/>
              <a:sym typeface="Gill Sans"/>
            </a:endParaRPr>
          </a:p>
        </p:txBody>
      </p:sp>
      <p:sp>
        <p:nvSpPr>
          <p:cNvPr id="253" name="Google Shape;253;p15"/>
          <p:cNvSpPr/>
          <p:nvPr/>
        </p:nvSpPr>
        <p:spPr>
          <a:xfrm>
            <a:off x="2971686" y="3646204"/>
            <a:ext cx="738690" cy="313302"/>
          </a:xfrm>
          <a:prstGeom prst="rightArrow">
            <a:avLst>
              <a:gd fmla="val 50000" name="adj1"/>
              <a:gd fmla="val 50000" name="adj2"/>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4" name="Google Shape;254;p15"/>
          <p:cNvSpPr txBox="1"/>
          <p:nvPr/>
        </p:nvSpPr>
        <p:spPr>
          <a:xfrm>
            <a:off x="8418277" y="6063224"/>
            <a:ext cx="375814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Improvement in isolating 154 FRAUD </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on 492 Fraud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type="title"/>
          </p:nvPr>
        </p:nvSpPr>
        <p:spPr>
          <a:xfrm>
            <a:off x="2231135" y="2240280"/>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3</a:t>
            </a:r>
            <a:r>
              <a:rPr baseline="30000" lang="en-US"/>
              <a:t>RD</a:t>
            </a:r>
            <a:r>
              <a:rPr lang="en-US"/>
              <a:t> TRY: AUTOENCODERS</a:t>
            </a:r>
            <a:endParaRPr/>
          </a:p>
          <a:p>
            <a:pPr indent="0" lvl="0" marL="0" rtl="0" algn="ctr">
              <a:lnSpc>
                <a:spcPct val="90000"/>
              </a:lnSpc>
              <a:spcBef>
                <a:spcPts val="0"/>
              </a:spcBef>
              <a:spcAft>
                <a:spcPts val="0"/>
              </a:spcAft>
              <a:buClr>
                <a:srgbClr val="262626"/>
              </a:buClr>
              <a:buSzPts val="2800"/>
              <a:buFont typeface="Gill Sans"/>
              <a:buNone/>
            </a:pPr>
            <a:r>
              <a:rPr lang="en-US"/>
              <a:t>LATENT VARIABLE MODEL</a:t>
            </a:r>
            <a:endParaRPr/>
          </a:p>
        </p:txBody>
      </p:sp>
      <p:sp>
        <p:nvSpPr>
          <p:cNvPr id="260" name="Google Shape;260;p16"/>
          <p:cNvSpPr txBox="1"/>
          <p:nvPr/>
        </p:nvSpPr>
        <p:spPr>
          <a:xfrm>
            <a:off x="4913390" y="6088264"/>
            <a:ext cx="250440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Deep Generative Model </a:t>
            </a:r>
            <a:endParaRPr/>
          </a:p>
        </p:txBody>
      </p:sp>
      <p:pic>
        <p:nvPicPr>
          <p:cNvPr id="261" name="Google Shape;261;p16"/>
          <p:cNvPicPr preferRelativeResize="0"/>
          <p:nvPr/>
        </p:nvPicPr>
        <p:blipFill rotWithShape="1">
          <a:blip r:embed="rId3">
            <a:alphaModFix/>
          </a:blip>
          <a:srcRect b="0" l="0" r="0" t="0"/>
          <a:stretch/>
        </p:blipFill>
        <p:spPr>
          <a:xfrm>
            <a:off x="4547906" y="3726570"/>
            <a:ext cx="3096186" cy="20641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66" name="Shape 266"/>
        <p:cNvGrpSpPr/>
        <p:nvPr/>
      </p:nvGrpSpPr>
      <p:grpSpPr>
        <a:xfrm>
          <a:off x="0" y="0"/>
          <a:ext cx="0" cy="0"/>
          <a:chOff x="0" y="0"/>
          <a:chExt cx="0" cy="0"/>
        </a:xfrm>
      </p:grpSpPr>
      <p:pic>
        <p:nvPicPr>
          <p:cNvPr descr="Allégorie de la caverne (Platon) : est-ce la réalité de nos sociétés contemporaines ?" id="267" name="Google Shape;267;p17"/>
          <p:cNvPicPr preferRelativeResize="0"/>
          <p:nvPr>
            <p:ph idx="1" type="body"/>
          </p:nvPr>
        </p:nvPicPr>
        <p:blipFill rotWithShape="1">
          <a:blip r:embed="rId3">
            <a:alphaModFix/>
          </a:blip>
          <a:srcRect b="0" l="0" r="0" t="15730"/>
          <a:stretch/>
        </p:blipFill>
        <p:spPr>
          <a:xfrm>
            <a:off x="20" y="10"/>
            <a:ext cx="12191980" cy="6857990"/>
          </a:xfrm>
          <a:prstGeom prst="rect">
            <a:avLst/>
          </a:prstGeom>
          <a:noFill/>
          <a:ln>
            <a:noFill/>
          </a:ln>
        </p:spPr>
      </p:pic>
      <p:sp>
        <p:nvSpPr>
          <p:cNvPr id="268" name="Google Shape;268;p17"/>
          <p:cNvSpPr txBox="1"/>
          <p:nvPr>
            <p:ph type="title"/>
          </p:nvPr>
        </p:nvSpPr>
        <p:spPr>
          <a:xfrm>
            <a:off x="2190236" y="2958103"/>
            <a:ext cx="7729800" cy="941700"/>
          </a:xfrm>
          <a:prstGeom prst="rect">
            <a:avLst/>
          </a:prstGeom>
          <a:solidFill>
            <a:srgbClr val="FFFFFF">
              <a:alpha val="80000"/>
            </a:srgbClr>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What is a </a:t>
            </a:r>
            <a:r>
              <a:rPr lang="en-US" cap="none">
                <a:solidFill>
                  <a:srgbClr val="262626"/>
                </a:solidFill>
                <a:latin typeface="Gill Sans"/>
                <a:ea typeface="Gill Sans"/>
                <a:cs typeface="Gill Sans"/>
                <a:sym typeface="Gill Sans"/>
              </a:rPr>
              <a:t>LATENT </a:t>
            </a:r>
            <a:r>
              <a:rPr lang="en-US"/>
              <a:t>VARIABLE?</a:t>
            </a:r>
            <a:endParaRPr/>
          </a:p>
        </p:txBody>
      </p:sp>
      <p:sp>
        <p:nvSpPr>
          <p:cNvPr id="269" name="Google Shape;269;p17"/>
          <p:cNvSpPr txBox="1"/>
          <p:nvPr/>
        </p:nvSpPr>
        <p:spPr>
          <a:xfrm>
            <a:off x="3853150" y="756325"/>
            <a:ext cx="11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Dataset</a:t>
            </a:r>
            <a:endParaRPr>
              <a:latin typeface="Gill Sans"/>
              <a:ea typeface="Gill Sans"/>
              <a:cs typeface="Gill Sans"/>
              <a:sym typeface="Gill Sans"/>
            </a:endParaRPr>
          </a:p>
        </p:txBody>
      </p:sp>
      <p:sp>
        <p:nvSpPr>
          <p:cNvPr id="270" name="Google Shape;270;p17"/>
          <p:cNvSpPr txBox="1"/>
          <p:nvPr/>
        </p:nvSpPr>
        <p:spPr>
          <a:xfrm>
            <a:off x="10762250" y="2810650"/>
            <a:ext cx="118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Latent space</a:t>
            </a:r>
            <a:endParaRPr>
              <a:solidFill>
                <a:schemeClr val="lt1"/>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8"/>
          <p:cNvSpPr txBox="1"/>
          <p:nvPr>
            <p:ph type="title"/>
          </p:nvPr>
        </p:nvSpPr>
        <p:spPr>
          <a:xfrm>
            <a:off x="889375" y="543297"/>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THEORY</a:t>
            </a:r>
            <a:endParaRPr/>
          </a:p>
        </p:txBody>
      </p:sp>
      <p:sp>
        <p:nvSpPr>
          <p:cNvPr id="277" name="Google Shape;277;p18"/>
          <p:cNvSpPr txBox="1"/>
          <p:nvPr>
            <p:ph idx="1" type="body"/>
          </p:nvPr>
        </p:nvSpPr>
        <p:spPr>
          <a:xfrm>
            <a:off x="6736080" y="804672"/>
            <a:ext cx="4815840" cy="1289273"/>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900"/>
              <a:buChar char="•"/>
            </a:pPr>
            <a:r>
              <a:rPr b="1" lang="en-US"/>
              <a:t>Encoder: “</a:t>
            </a:r>
            <a:r>
              <a:rPr lang="en-US"/>
              <a:t>the process that produce the “new features” representation from the “old features” representation and </a:t>
            </a:r>
            <a:r>
              <a:rPr b="1" lang="en-US"/>
              <a:t>decoder</a:t>
            </a:r>
            <a:r>
              <a:rPr lang="en-US"/>
              <a:t> the reverse process” </a:t>
            </a:r>
            <a:endParaRPr/>
          </a:p>
          <a:p>
            <a:pPr indent="-107950" lvl="0" marL="228600" rtl="0" algn="l">
              <a:lnSpc>
                <a:spcPct val="100000"/>
              </a:lnSpc>
              <a:spcBef>
                <a:spcPts val="1000"/>
              </a:spcBef>
              <a:spcAft>
                <a:spcPts val="0"/>
              </a:spcAft>
              <a:buSzPts val="1900"/>
              <a:buNone/>
            </a:pPr>
            <a:r>
              <a:t/>
            </a:r>
            <a:endParaRPr/>
          </a:p>
        </p:txBody>
      </p:sp>
      <p:pic>
        <p:nvPicPr>
          <p:cNvPr descr="notebook" id="278" name="Google Shape;278;p18"/>
          <p:cNvPicPr preferRelativeResize="0"/>
          <p:nvPr/>
        </p:nvPicPr>
        <p:blipFill rotWithShape="1">
          <a:blip r:embed="rId3">
            <a:alphaModFix/>
          </a:blip>
          <a:srcRect b="0" l="0" r="0" t="0"/>
          <a:stretch/>
        </p:blipFill>
        <p:spPr>
          <a:xfrm>
            <a:off x="3805517" y="2287246"/>
            <a:ext cx="4580965" cy="2576793"/>
          </a:xfrm>
          <a:prstGeom prst="rect">
            <a:avLst/>
          </a:prstGeom>
          <a:noFill/>
          <a:ln>
            <a:noFill/>
          </a:ln>
        </p:spPr>
      </p:pic>
      <p:sp>
        <p:nvSpPr>
          <p:cNvPr id="279" name="Google Shape;279;p18"/>
          <p:cNvSpPr/>
          <p:nvPr/>
        </p:nvSpPr>
        <p:spPr>
          <a:xfrm>
            <a:off x="1488140" y="4937573"/>
            <a:ext cx="3003177" cy="1057836"/>
          </a:xfrm>
          <a:prstGeom prst="roundRect">
            <a:avLst>
              <a:gd fmla="val 16667" name="adj"/>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Gill Sans"/>
                <a:ea typeface="Gill Sans"/>
                <a:cs typeface="Gill Sans"/>
                <a:sym typeface="Gill Sans"/>
              </a:rPr>
              <a:t>Encoder</a:t>
            </a:r>
            <a:r>
              <a:rPr lang="en-US" sz="1800">
                <a:solidFill>
                  <a:schemeClr val="lt1"/>
                </a:solidFill>
                <a:latin typeface="Gill Sans"/>
                <a:ea typeface="Gill Sans"/>
                <a:cs typeface="Gill Sans"/>
                <a:sym typeface="Gill Sans"/>
              </a:rPr>
              <a:t> learns to map input x to a lower dimensional space z</a:t>
            </a:r>
            <a:endParaRPr/>
          </a:p>
        </p:txBody>
      </p:sp>
      <p:pic>
        <p:nvPicPr>
          <p:cNvPr descr="Features of X &#10;V " id="280" name="Google Shape;280;p18"/>
          <p:cNvPicPr preferRelativeResize="0"/>
          <p:nvPr/>
        </p:nvPicPr>
        <p:blipFill rotWithShape="1">
          <a:blip r:embed="rId4">
            <a:alphaModFix/>
          </a:blip>
          <a:srcRect b="0" l="0" r="0" t="0"/>
          <a:stretch/>
        </p:blipFill>
        <p:spPr>
          <a:xfrm>
            <a:off x="471301" y="2920148"/>
            <a:ext cx="2885326" cy="1777358"/>
          </a:xfrm>
          <a:prstGeom prst="rect">
            <a:avLst/>
          </a:prstGeom>
          <a:noFill/>
          <a:ln>
            <a:noFill/>
          </a:ln>
        </p:spPr>
      </p:pic>
      <p:sp>
        <p:nvSpPr>
          <p:cNvPr id="281" name="Google Shape;281;p18"/>
          <p:cNvSpPr/>
          <p:nvPr/>
        </p:nvSpPr>
        <p:spPr>
          <a:xfrm>
            <a:off x="7888941" y="4930588"/>
            <a:ext cx="3003177" cy="1057836"/>
          </a:xfrm>
          <a:prstGeom prst="roundRect">
            <a:avLst>
              <a:gd fmla="val 16667" name="adj"/>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The </a:t>
            </a:r>
            <a:r>
              <a:rPr b="1" lang="en-US" sz="1800">
                <a:solidFill>
                  <a:schemeClr val="lt1"/>
                </a:solidFill>
                <a:latin typeface="Gill Sans"/>
                <a:ea typeface="Gill Sans"/>
                <a:cs typeface="Gill Sans"/>
                <a:sym typeface="Gill Sans"/>
              </a:rPr>
              <a:t>Decoder</a:t>
            </a:r>
            <a:r>
              <a:rPr lang="en-US" sz="1800">
                <a:solidFill>
                  <a:schemeClr val="lt1"/>
                </a:solidFill>
                <a:latin typeface="Gill Sans"/>
                <a:ea typeface="Gill Sans"/>
                <a:cs typeface="Gill Sans"/>
                <a:sym typeface="Gill Sans"/>
              </a:rPr>
              <a:t> role is to reconstruct the image using these features learn</a:t>
            </a:r>
            <a:endParaRPr sz="1800">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PLAN</a:t>
            </a:r>
            <a:endParaRPr/>
          </a:p>
        </p:txBody>
      </p:sp>
      <p:sp>
        <p:nvSpPr>
          <p:cNvPr id="109" name="Google Shape;109;p2"/>
          <p:cNvSpPr/>
          <p:nvPr/>
        </p:nvSpPr>
        <p:spPr>
          <a:xfrm>
            <a:off x="2231125" y="2533125"/>
            <a:ext cx="7729800" cy="3519300"/>
          </a:xfrm>
          <a:prstGeom prst="roundRect">
            <a:avLst>
              <a:gd fmla="val 16667" name="adj"/>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0" name="Google Shape;110;p2"/>
          <p:cNvSpPr txBox="1"/>
          <p:nvPr/>
        </p:nvSpPr>
        <p:spPr>
          <a:xfrm>
            <a:off x="2592000" y="2676525"/>
            <a:ext cx="7008000" cy="3232500"/>
          </a:xfrm>
          <a:prstGeom prst="rect">
            <a:avLst/>
          </a:prstGeom>
          <a:noFill/>
          <a:ln>
            <a:noFill/>
          </a:ln>
        </p:spPr>
        <p:txBody>
          <a:bodyPr anchorCtr="0" anchor="t" bIns="45700" lIns="91425" spcFirstLastPara="1" rIns="91425" wrap="square" tIns="45700">
            <a:spAutoFit/>
          </a:bodyPr>
          <a:lstStyle/>
          <a:p>
            <a:pPr indent="-488950" lvl="0" marL="514350" marR="0" rtl="0" algn="l">
              <a:lnSpc>
                <a:spcPct val="150000"/>
              </a:lnSpc>
              <a:spcBef>
                <a:spcPts val="0"/>
              </a:spcBef>
              <a:spcAft>
                <a:spcPts val="0"/>
              </a:spcAft>
              <a:buClr>
                <a:schemeClr val="dk1"/>
              </a:buClr>
              <a:buSzPts val="2400"/>
              <a:buFont typeface="Gill Sans"/>
              <a:buAutoNum type="arabicParenR"/>
            </a:pPr>
            <a:r>
              <a:rPr b="0" i="0" lang="en-US" sz="2400" u="none" cap="none" strike="noStrike">
                <a:solidFill>
                  <a:schemeClr val="dk1"/>
                </a:solidFill>
                <a:latin typeface="Gill Sans"/>
                <a:ea typeface="Gill Sans"/>
                <a:cs typeface="Gill Sans"/>
                <a:sym typeface="Gill Sans"/>
              </a:rPr>
              <a:t>Our objectives </a:t>
            </a:r>
            <a:endParaRPr sz="2400"/>
          </a:p>
          <a:p>
            <a:pPr indent="-488950" lvl="0" marL="514350" marR="0" rtl="0" algn="l">
              <a:lnSpc>
                <a:spcPct val="150000"/>
              </a:lnSpc>
              <a:spcBef>
                <a:spcPts val="0"/>
              </a:spcBef>
              <a:spcAft>
                <a:spcPts val="0"/>
              </a:spcAft>
              <a:buClr>
                <a:schemeClr val="dk1"/>
              </a:buClr>
              <a:buSzPts val="2400"/>
              <a:buFont typeface="Gill Sans"/>
              <a:buAutoNum type="arabicParenR"/>
            </a:pPr>
            <a:r>
              <a:rPr b="0" i="0" lang="en-US" sz="2400" u="none" cap="none" strike="noStrike">
                <a:solidFill>
                  <a:schemeClr val="dk1"/>
                </a:solidFill>
                <a:latin typeface="Gill Sans"/>
                <a:ea typeface="Gill Sans"/>
                <a:cs typeface="Gill Sans"/>
                <a:sym typeface="Gill Sans"/>
              </a:rPr>
              <a:t>Get to know our data </a:t>
            </a:r>
            <a:endParaRPr sz="2400"/>
          </a:p>
          <a:p>
            <a:pPr indent="-488950" lvl="0" marL="514350" marR="0" rtl="0" algn="l">
              <a:lnSpc>
                <a:spcPct val="150000"/>
              </a:lnSpc>
              <a:spcBef>
                <a:spcPts val="0"/>
              </a:spcBef>
              <a:spcAft>
                <a:spcPts val="0"/>
              </a:spcAft>
              <a:buClr>
                <a:schemeClr val="dk1"/>
              </a:buClr>
              <a:buSzPts val="2400"/>
              <a:buFont typeface="Gill Sans"/>
              <a:buAutoNum type="arabicParenR"/>
            </a:pPr>
            <a:r>
              <a:rPr lang="en-US" sz="2400">
                <a:solidFill>
                  <a:schemeClr val="dk1"/>
                </a:solidFill>
                <a:latin typeface="Gill Sans"/>
                <a:ea typeface="Gill Sans"/>
                <a:cs typeface="Gill Sans"/>
                <a:sym typeface="Gill Sans"/>
              </a:rPr>
              <a:t>1st Try - </a:t>
            </a:r>
            <a:r>
              <a:rPr b="0" i="0" lang="en-US" sz="2400" u="none" cap="none" strike="noStrike">
                <a:solidFill>
                  <a:schemeClr val="dk1"/>
                </a:solidFill>
                <a:latin typeface="Gill Sans"/>
                <a:ea typeface="Gill Sans"/>
                <a:cs typeface="Gill Sans"/>
                <a:sym typeface="Gill Sans"/>
              </a:rPr>
              <a:t>The insufficiency of Tree Algorithm</a:t>
            </a:r>
            <a:endParaRPr b="0" i="0" sz="2400" u="none" cap="none" strike="noStrike">
              <a:solidFill>
                <a:schemeClr val="dk1"/>
              </a:solidFill>
              <a:latin typeface="Gill Sans"/>
              <a:ea typeface="Gill Sans"/>
              <a:cs typeface="Gill Sans"/>
              <a:sym typeface="Gill Sans"/>
            </a:endParaRPr>
          </a:p>
          <a:p>
            <a:pPr indent="-488950" lvl="0" marL="514350" marR="0" rtl="0" algn="l">
              <a:lnSpc>
                <a:spcPct val="150000"/>
              </a:lnSpc>
              <a:spcBef>
                <a:spcPts val="0"/>
              </a:spcBef>
              <a:spcAft>
                <a:spcPts val="0"/>
              </a:spcAft>
              <a:buClr>
                <a:schemeClr val="dk1"/>
              </a:buClr>
              <a:buSzPts val="2400"/>
              <a:buFont typeface="Gill Sans"/>
              <a:buAutoNum type="arabicParenR"/>
            </a:pPr>
            <a:r>
              <a:rPr lang="en-US" sz="2400">
                <a:solidFill>
                  <a:schemeClr val="dk1"/>
                </a:solidFill>
                <a:latin typeface="Gill Sans"/>
                <a:ea typeface="Gill Sans"/>
                <a:cs typeface="Gill Sans"/>
                <a:sym typeface="Gill Sans"/>
              </a:rPr>
              <a:t>2nd Try - K-Means</a:t>
            </a:r>
            <a:endParaRPr sz="2400">
              <a:solidFill>
                <a:schemeClr val="dk1"/>
              </a:solidFill>
              <a:latin typeface="Gill Sans"/>
              <a:ea typeface="Gill Sans"/>
              <a:cs typeface="Gill Sans"/>
              <a:sym typeface="Gill Sans"/>
            </a:endParaRPr>
          </a:p>
          <a:p>
            <a:pPr indent="-488950" lvl="0" marL="514350" marR="0" rtl="0" algn="l">
              <a:lnSpc>
                <a:spcPct val="150000"/>
              </a:lnSpc>
              <a:spcBef>
                <a:spcPts val="0"/>
              </a:spcBef>
              <a:spcAft>
                <a:spcPts val="0"/>
              </a:spcAft>
              <a:buClr>
                <a:schemeClr val="dk1"/>
              </a:buClr>
              <a:buSzPts val="2400"/>
              <a:buFont typeface="Gill Sans"/>
              <a:buAutoNum type="arabicParenR"/>
            </a:pPr>
            <a:r>
              <a:rPr lang="en-US" sz="2400">
                <a:solidFill>
                  <a:schemeClr val="dk1"/>
                </a:solidFill>
                <a:latin typeface="Gill Sans"/>
                <a:ea typeface="Gill Sans"/>
                <a:cs typeface="Gill Sans"/>
                <a:sym typeface="Gill Sans"/>
              </a:rPr>
              <a:t>3rd Try - Autoencoders</a:t>
            </a:r>
            <a:r>
              <a:rPr b="0" i="0" lang="en-US" sz="2400" u="none" cap="none" strike="noStrike">
                <a:solidFill>
                  <a:schemeClr val="dk1"/>
                </a:solidFill>
                <a:latin typeface="Gill Sans"/>
                <a:ea typeface="Gill Sans"/>
                <a:cs typeface="Gill Sans"/>
                <a:sym typeface="Gill Sans"/>
              </a:rPr>
              <a:t> to the rescue </a:t>
            </a:r>
            <a:endParaRPr sz="2400"/>
          </a:p>
          <a:p>
            <a:pPr indent="-488950" lvl="0" marL="514350" marR="0" rtl="0" algn="l">
              <a:lnSpc>
                <a:spcPct val="150000"/>
              </a:lnSpc>
              <a:spcBef>
                <a:spcPts val="0"/>
              </a:spcBef>
              <a:spcAft>
                <a:spcPts val="0"/>
              </a:spcAft>
              <a:buClr>
                <a:schemeClr val="dk1"/>
              </a:buClr>
              <a:buSzPts val="2400"/>
              <a:buFont typeface="Gill Sans"/>
              <a:buAutoNum type="arabicParenR"/>
            </a:pPr>
            <a:r>
              <a:rPr b="0" i="0" lang="en-US" sz="2400" u="none" cap="none" strike="noStrike">
                <a:solidFill>
                  <a:schemeClr val="dk1"/>
                </a:solidFill>
                <a:latin typeface="Gill Sans"/>
                <a:ea typeface="Gill Sans"/>
                <a:cs typeface="Gill Sans"/>
                <a:sym typeface="Gill Sans"/>
              </a:rPr>
              <a:t>Discussion and further improvement</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9"/>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TRAINING</a:t>
            </a:r>
            <a:endParaRPr/>
          </a:p>
        </p:txBody>
      </p:sp>
      <p:sp>
        <p:nvSpPr>
          <p:cNvPr id="287" name="Google Shape;287;p19"/>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2400"/>
              <a:buNone/>
            </a:pPr>
            <a:r>
              <a:rPr lang="en-US" sz="2400"/>
              <a:t>We are trying to </a:t>
            </a:r>
            <a:r>
              <a:rPr lang="en-US" sz="2400" u="sng"/>
              <a:t>minimize the distance between the inputs and the outputs.</a:t>
            </a:r>
            <a:r>
              <a:rPr lang="en-US" sz="2400"/>
              <a:t> </a:t>
            </a:r>
            <a:endParaRPr/>
          </a:p>
          <a:p>
            <a:pPr indent="0" lvl="0" marL="0" rtl="0" algn="ctr">
              <a:lnSpc>
                <a:spcPct val="100000"/>
              </a:lnSpc>
              <a:spcBef>
                <a:spcPts val="1000"/>
              </a:spcBef>
              <a:spcAft>
                <a:spcPts val="0"/>
              </a:spcAft>
              <a:buSzPts val="2400"/>
              <a:buNone/>
            </a:pPr>
            <a:r>
              <a:t/>
            </a:r>
            <a:endParaRPr sz="2400"/>
          </a:p>
          <a:p>
            <a:pPr indent="0" lvl="0" marL="0" rtl="0" algn="ctr">
              <a:lnSpc>
                <a:spcPct val="100000"/>
              </a:lnSpc>
              <a:spcBef>
                <a:spcPts val="1000"/>
              </a:spcBef>
              <a:spcAft>
                <a:spcPts val="0"/>
              </a:spcAft>
              <a:buSzPts val="2400"/>
              <a:buNone/>
            </a:pPr>
            <a:r>
              <a:rPr lang="en-US" sz="2400"/>
              <a:t>(Input – Output)^2 = MSE</a:t>
            </a:r>
            <a:endParaRPr/>
          </a:p>
        </p:txBody>
      </p:sp>
      <p:pic>
        <p:nvPicPr>
          <p:cNvPr descr="How can we learn this latent space? &#10;Train the model to use these features to reconstruct the original data &#10;x &#10;llx R112 &#10;Loss function doesn't &#10;use any labels!! " id="288" name="Google Shape;288;p19"/>
          <p:cNvPicPr preferRelativeResize="0"/>
          <p:nvPr>
            <p:ph idx="1" type="body"/>
          </p:nvPr>
        </p:nvPicPr>
        <p:blipFill rotWithShape="1">
          <a:blip r:embed="rId3">
            <a:alphaModFix/>
          </a:blip>
          <a:srcRect b="0" l="0" r="0" t="0"/>
          <a:stretch/>
        </p:blipFill>
        <p:spPr>
          <a:xfrm>
            <a:off x="6395313" y="1920625"/>
            <a:ext cx="5617200" cy="2541900"/>
          </a:xfrm>
          <a:prstGeom prst="rect">
            <a:avLst/>
          </a:prstGeom>
          <a:noFill/>
          <a:ln>
            <a:noFill/>
          </a:ln>
        </p:spPr>
      </p:pic>
      <p:sp>
        <p:nvSpPr>
          <p:cNvPr id="289" name="Google Shape;289;p19"/>
          <p:cNvSpPr/>
          <p:nvPr/>
        </p:nvSpPr>
        <p:spPr>
          <a:xfrm>
            <a:off x="6735763" y="4787153"/>
            <a:ext cx="4936284" cy="1308847"/>
          </a:xfrm>
          <a:prstGeom prst="roundRect">
            <a:avLst>
              <a:gd fmla="val 16667" name="adj"/>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200">
                <a:solidFill>
                  <a:schemeClr val="lt1"/>
                </a:solidFill>
                <a:latin typeface="Gill Sans"/>
                <a:ea typeface="Gill Sans"/>
                <a:cs typeface="Gill Sans"/>
                <a:sym typeface="Gill Sans"/>
              </a:rPr>
              <a:t>In the case of picture, </a:t>
            </a:r>
            <a:r>
              <a:rPr lang="en-US" sz="2200" u="sng">
                <a:solidFill>
                  <a:schemeClr val="lt1"/>
                </a:solidFill>
                <a:latin typeface="Gill Sans"/>
                <a:ea typeface="Gill Sans"/>
                <a:cs typeface="Gill Sans"/>
                <a:sym typeface="Gill Sans"/>
              </a:rPr>
              <a:t>the loss is just the difference in pixel </a:t>
            </a:r>
            <a:endParaRPr sz="2200"/>
          </a:p>
          <a:p>
            <a:pPr indent="0" lvl="0" marL="0" marR="0" rtl="0" algn="ctr">
              <a:spcBef>
                <a:spcPts val="0"/>
              </a:spcBef>
              <a:spcAft>
                <a:spcPts val="0"/>
              </a:spcAft>
              <a:buNone/>
            </a:pPr>
            <a:r>
              <a:rPr lang="en-US" sz="2200">
                <a:solidFill>
                  <a:schemeClr val="lt1"/>
                </a:solidFill>
                <a:latin typeface="Gill Sans"/>
                <a:ea typeface="Gill Sans"/>
                <a:cs typeface="Gill Sans"/>
                <a:sym typeface="Gill Sans"/>
              </a:rPr>
              <a:t>Loss function -&gt; No labels</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0"/>
          <p:cNvSpPr txBox="1"/>
          <p:nvPr>
            <p:ph type="title"/>
          </p:nvPr>
        </p:nvSpPr>
        <p:spPr>
          <a:xfrm>
            <a:off x="727885" y="73775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REAL LIFE EXAMPLE</a:t>
            </a:r>
            <a:endParaRPr/>
          </a:p>
        </p:txBody>
      </p:sp>
      <p:pic>
        <p:nvPicPr>
          <p:cNvPr descr="Region &#10;ofthe«l» &#10;Region &#10;ofthe «0» &#10;Region &#10;ofthe «6 " id="295" name="Google Shape;295;p20"/>
          <p:cNvPicPr preferRelativeResize="0"/>
          <p:nvPr/>
        </p:nvPicPr>
        <p:blipFill rotWithShape="1">
          <a:blip r:embed="rId3">
            <a:alphaModFix/>
          </a:blip>
          <a:srcRect b="0" l="0" r="0" t="0"/>
          <a:stretch/>
        </p:blipFill>
        <p:spPr>
          <a:xfrm>
            <a:off x="727885" y="1966711"/>
            <a:ext cx="4486656" cy="4783404"/>
          </a:xfrm>
          <a:prstGeom prst="rect">
            <a:avLst/>
          </a:prstGeom>
          <a:noFill/>
          <a:ln>
            <a:noFill/>
          </a:ln>
        </p:spPr>
      </p:pic>
      <p:pic>
        <p:nvPicPr>
          <p:cNvPr id="296" name="Google Shape;296;p20" title="IMG_0666.MOV">
            <a:hlinkClick r:id="rId4"/>
          </p:cNvPr>
          <p:cNvPicPr preferRelativeResize="0"/>
          <p:nvPr/>
        </p:nvPicPr>
        <p:blipFill>
          <a:blip r:embed="rId5">
            <a:alphaModFix/>
          </a:blip>
          <a:stretch>
            <a:fillRect/>
          </a:stretch>
        </p:blipFill>
        <p:spPr>
          <a:xfrm>
            <a:off x="5771479" y="1206025"/>
            <a:ext cx="6377900" cy="4783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00" name="Shape 300"/>
        <p:cNvGrpSpPr/>
        <p:nvPr/>
      </p:nvGrpSpPr>
      <p:grpSpPr>
        <a:xfrm>
          <a:off x="0" y="0"/>
          <a:ext cx="0" cy="0"/>
          <a:chOff x="0" y="0"/>
          <a:chExt cx="0" cy="0"/>
        </a:xfrm>
      </p:grpSpPr>
      <p:sp>
        <p:nvSpPr>
          <p:cNvPr id="301" name="Google Shape;301;p21"/>
          <p:cNvSpPr/>
          <p:nvPr/>
        </p:nvSpPr>
        <p:spPr>
          <a:xfrm>
            <a:off x="0" y="-1"/>
            <a:ext cx="12192000" cy="68579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2" name="Google Shape;302;p21"/>
          <p:cNvSpPr txBox="1"/>
          <p:nvPr>
            <p:ph type="title"/>
          </p:nvPr>
        </p:nvSpPr>
        <p:spPr>
          <a:xfrm>
            <a:off x="2231135" y="4444629"/>
            <a:ext cx="7729729" cy="855406"/>
          </a:xfrm>
          <a:prstGeom prst="rect">
            <a:avLst/>
          </a:prstGeom>
          <a:noFill/>
          <a:ln cap="flat" cmpd="sng" w="9525">
            <a:solidFill>
              <a:schemeClr val="lt1"/>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400"/>
              <a:buFont typeface="Gill Sans"/>
              <a:buNone/>
            </a:pPr>
            <a:r>
              <a:rPr lang="en-US" sz="2400">
                <a:solidFill>
                  <a:schemeClr val="lt1"/>
                </a:solidFill>
              </a:rPr>
              <a:t>LATENT SPACE VISUALIZATION</a:t>
            </a:r>
            <a:endParaRPr/>
          </a:p>
        </p:txBody>
      </p:sp>
      <p:pic>
        <p:nvPicPr>
          <p:cNvPr descr="A picture containing text&#10;&#10;Description automatically generated" id="303" name="Google Shape;303;p21"/>
          <p:cNvPicPr preferRelativeResize="0"/>
          <p:nvPr/>
        </p:nvPicPr>
        <p:blipFill rotWithShape="1">
          <a:blip r:embed="rId3">
            <a:alphaModFix/>
          </a:blip>
          <a:srcRect b="0" l="153" r="397" t="0"/>
          <a:stretch/>
        </p:blipFill>
        <p:spPr>
          <a:xfrm>
            <a:off x="20" y="10"/>
            <a:ext cx="6062452" cy="3428989"/>
          </a:xfrm>
          <a:prstGeom prst="rect">
            <a:avLst/>
          </a:prstGeom>
          <a:noFill/>
          <a:ln>
            <a:noFill/>
          </a:ln>
        </p:spPr>
      </p:pic>
      <p:pic>
        <p:nvPicPr>
          <p:cNvPr id="304" name="Google Shape;304;p21"/>
          <p:cNvPicPr preferRelativeResize="0"/>
          <p:nvPr/>
        </p:nvPicPr>
        <p:blipFill rotWithShape="1">
          <a:blip r:embed="rId4">
            <a:alphaModFix/>
          </a:blip>
          <a:srcRect b="12658" l="0" r="-1" t="14123"/>
          <a:stretch/>
        </p:blipFill>
        <p:spPr>
          <a:xfrm>
            <a:off x="6129528" y="-1"/>
            <a:ext cx="6062472" cy="3428999"/>
          </a:xfrm>
          <a:prstGeom prst="rect">
            <a:avLst/>
          </a:prstGeom>
          <a:noFill/>
          <a:ln>
            <a:noFill/>
          </a:ln>
        </p:spPr>
      </p:pic>
      <p:sp>
        <p:nvSpPr>
          <p:cNvPr id="305" name="Google Shape;305;p21"/>
          <p:cNvSpPr/>
          <p:nvPr/>
        </p:nvSpPr>
        <p:spPr>
          <a:xfrm>
            <a:off x="9412941" y="3525745"/>
            <a:ext cx="2429436" cy="726141"/>
          </a:xfrm>
          <a:prstGeom prst="roundRect">
            <a:avLst>
              <a:gd fmla="val 16667" name="adj"/>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Our Latent Space!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2"/>
          <p:cNvSpPr txBox="1"/>
          <p:nvPr>
            <p:ph idx="4294967295" type="title"/>
          </p:nvPr>
        </p:nvSpPr>
        <p:spPr>
          <a:xfrm>
            <a:off x="612943" y="371164"/>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CONCEPT</a:t>
            </a:r>
            <a:endParaRPr/>
          </a:p>
        </p:txBody>
      </p:sp>
      <p:sp>
        <p:nvSpPr>
          <p:cNvPr id="311" name="Google Shape;311;p22"/>
          <p:cNvSpPr txBox="1"/>
          <p:nvPr>
            <p:ph idx="4294967295" type="body"/>
          </p:nvPr>
        </p:nvSpPr>
        <p:spPr>
          <a:xfrm>
            <a:off x="675874" y="1655054"/>
            <a:ext cx="4815900" cy="3618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1900"/>
              <a:buChar char="•"/>
            </a:pPr>
            <a:r>
              <a:rPr b="1" lang="en-US"/>
              <a:t>Training Phase</a:t>
            </a:r>
            <a:endParaRPr b="1"/>
          </a:p>
        </p:txBody>
      </p:sp>
      <p:sp>
        <p:nvSpPr>
          <p:cNvPr id="312" name="Google Shape;312;p22"/>
          <p:cNvSpPr txBox="1"/>
          <p:nvPr/>
        </p:nvSpPr>
        <p:spPr>
          <a:xfrm>
            <a:off x="6879012" y="1655054"/>
            <a:ext cx="4815840" cy="361832"/>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chemeClr val="accent2"/>
              </a:buClr>
              <a:buSzPts val="1900"/>
              <a:buChar char="•"/>
            </a:pPr>
            <a:r>
              <a:rPr b="1" lang="en-US" sz="1900">
                <a:solidFill>
                  <a:schemeClr val="dk1"/>
                </a:solidFill>
                <a:latin typeface="Gill Sans"/>
                <a:ea typeface="Gill Sans"/>
                <a:cs typeface="Gill Sans"/>
                <a:sym typeface="Gill Sans"/>
              </a:rPr>
              <a:t>Fraud detection Phase</a:t>
            </a:r>
            <a:endParaRPr b="1"/>
          </a:p>
        </p:txBody>
      </p:sp>
      <p:pic>
        <p:nvPicPr>
          <p:cNvPr id="313" name="Google Shape;313;p22"/>
          <p:cNvPicPr preferRelativeResize="0"/>
          <p:nvPr/>
        </p:nvPicPr>
        <p:blipFill rotWithShape="1">
          <a:blip r:embed="rId3">
            <a:alphaModFix/>
          </a:blip>
          <a:srcRect b="0" l="0" r="0" t="0"/>
          <a:stretch/>
        </p:blipFill>
        <p:spPr>
          <a:xfrm>
            <a:off x="1177974" y="2084748"/>
            <a:ext cx="3811700" cy="1968078"/>
          </a:xfrm>
          <a:prstGeom prst="rect">
            <a:avLst/>
          </a:prstGeom>
          <a:noFill/>
          <a:ln>
            <a:noFill/>
          </a:ln>
        </p:spPr>
      </p:pic>
      <p:pic>
        <p:nvPicPr>
          <p:cNvPr id="314" name="Google Shape;314;p22"/>
          <p:cNvPicPr preferRelativeResize="0"/>
          <p:nvPr/>
        </p:nvPicPr>
        <p:blipFill rotWithShape="1">
          <a:blip r:embed="rId4">
            <a:alphaModFix/>
          </a:blip>
          <a:srcRect b="0" l="0" r="0" t="0"/>
          <a:stretch/>
        </p:blipFill>
        <p:spPr>
          <a:xfrm>
            <a:off x="1419061" y="2844596"/>
            <a:ext cx="683870" cy="552300"/>
          </a:xfrm>
          <a:prstGeom prst="rect">
            <a:avLst/>
          </a:prstGeom>
          <a:noFill/>
          <a:ln>
            <a:noFill/>
          </a:ln>
        </p:spPr>
      </p:pic>
      <p:pic>
        <p:nvPicPr>
          <p:cNvPr id="315" name="Google Shape;315;p22"/>
          <p:cNvPicPr preferRelativeResize="0"/>
          <p:nvPr/>
        </p:nvPicPr>
        <p:blipFill rotWithShape="1">
          <a:blip r:embed="rId5">
            <a:alphaModFix/>
          </a:blip>
          <a:srcRect b="0" l="0" r="0" t="0"/>
          <a:stretch/>
        </p:blipFill>
        <p:spPr>
          <a:xfrm>
            <a:off x="4014376" y="2844608"/>
            <a:ext cx="683870" cy="552300"/>
          </a:xfrm>
          <a:prstGeom prst="rect">
            <a:avLst/>
          </a:prstGeom>
          <a:noFill/>
          <a:ln>
            <a:noFill/>
          </a:ln>
        </p:spPr>
      </p:pic>
      <p:sp>
        <p:nvSpPr>
          <p:cNvPr id="316" name="Google Shape;316;p22"/>
          <p:cNvSpPr/>
          <p:nvPr/>
        </p:nvSpPr>
        <p:spPr>
          <a:xfrm>
            <a:off x="1371757" y="2747174"/>
            <a:ext cx="778500" cy="747000"/>
          </a:xfrm>
          <a:prstGeom prst="mathMultiply">
            <a:avLst>
              <a:gd fmla="val 23520" name="adj1"/>
            </a:avLst>
          </a:prstGeom>
          <a:solidFill>
            <a:schemeClr val="accent1">
              <a:alpha val="72549"/>
            </a:schemeClr>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7" name="Google Shape;317;p22"/>
          <p:cNvSpPr/>
          <p:nvPr/>
        </p:nvSpPr>
        <p:spPr>
          <a:xfrm>
            <a:off x="3967072" y="2747186"/>
            <a:ext cx="778500" cy="747000"/>
          </a:xfrm>
          <a:prstGeom prst="mathMultiply">
            <a:avLst>
              <a:gd fmla="val 23520" name="adj1"/>
            </a:avLst>
          </a:prstGeom>
          <a:solidFill>
            <a:schemeClr val="accent1">
              <a:alpha val="72549"/>
            </a:schemeClr>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18" name="Google Shape;318;p22"/>
          <p:cNvSpPr txBox="1"/>
          <p:nvPr/>
        </p:nvSpPr>
        <p:spPr>
          <a:xfrm>
            <a:off x="1177975" y="4355838"/>
            <a:ext cx="4250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Training with </a:t>
            </a:r>
            <a:r>
              <a:rPr b="1" lang="en-US" sz="1800">
                <a:solidFill>
                  <a:schemeClr val="dk1"/>
                </a:solidFill>
                <a:latin typeface="Gill Sans"/>
                <a:ea typeface="Gill Sans"/>
                <a:cs typeface="Gill Sans"/>
                <a:sym typeface="Gill Sans"/>
              </a:rPr>
              <a:t>non-fraud</a:t>
            </a:r>
            <a:r>
              <a:rPr lang="en-US" sz="1800">
                <a:solidFill>
                  <a:schemeClr val="dk1"/>
                </a:solidFill>
                <a:latin typeface="Gill Sans"/>
                <a:ea typeface="Gill Sans"/>
                <a:cs typeface="Gill Sans"/>
                <a:sym typeface="Gill Sans"/>
              </a:rPr>
              <a:t> observation</a:t>
            </a:r>
            <a:endParaRPr/>
          </a:p>
        </p:txBody>
      </p:sp>
      <p:pic>
        <p:nvPicPr>
          <p:cNvPr id="319" name="Google Shape;319;p22"/>
          <p:cNvPicPr preferRelativeResize="0"/>
          <p:nvPr/>
        </p:nvPicPr>
        <p:blipFill rotWithShape="1">
          <a:blip r:embed="rId6">
            <a:alphaModFix/>
          </a:blip>
          <a:srcRect b="0" l="0" r="0" t="0"/>
          <a:stretch/>
        </p:blipFill>
        <p:spPr>
          <a:xfrm>
            <a:off x="6801075" y="2084750"/>
            <a:ext cx="3811700" cy="1968059"/>
          </a:xfrm>
          <a:prstGeom prst="rect">
            <a:avLst/>
          </a:prstGeom>
          <a:noFill/>
          <a:ln>
            <a:noFill/>
          </a:ln>
        </p:spPr>
      </p:pic>
      <p:pic>
        <p:nvPicPr>
          <p:cNvPr id="320" name="Google Shape;320;p22"/>
          <p:cNvPicPr preferRelativeResize="0"/>
          <p:nvPr/>
        </p:nvPicPr>
        <p:blipFill rotWithShape="1">
          <a:blip r:embed="rId7">
            <a:alphaModFix/>
          </a:blip>
          <a:srcRect b="0" l="0" r="0" t="0"/>
          <a:stretch/>
        </p:blipFill>
        <p:spPr>
          <a:xfrm>
            <a:off x="7088762" y="2844596"/>
            <a:ext cx="683870" cy="552300"/>
          </a:xfrm>
          <a:prstGeom prst="rect">
            <a:avLst/>
          </a:prstGeom>
          <a:noFill/>
          <a:ln>
            <a:noFill/>
          </a:ln>
        </p:spPr>
      </p:pic>
      <p:pic>
        <p:nvPicPr>
          <p:cNvPr id="321" name="Google Shape;321;p22"/>
          <p:cNvPicPr preferRelativeResize="0"/>
          <p:nvPr/>
        </p:nvPicPr>
        <p:blipFill rotWithShape="1">
          <a:blip r:embed="rId8">
            <a:alphaModFix/>
          </a:blip>
          <a:srcRect b="0" l="0" r="0" t="0"/>
          <a:stretch/>
        </p:blipFill>
        <p:spPr>
          <a:xfrm>
            <a:off x="9775840" y="2844596"/>
            <a:ext cx="683870" cy="552300"/>
          </a:xfrm>
          <a:prstGeom prst="rect">
            <a:avLst/>
          </a:prstGeom>
          <a:noFill/>
          <a:ln>
            <a:noFill/>
          </a:ln>
        </p:spPr>
      </p:pic>
      <p:sp>
        <p:nvSpPr>
          <p:cNvPr id="322" name="Google Shape;322;p22"/>
          <p:cNvSpPr txBox="1"/>
          <p:nvPr/>
        </p:nvSpPr>
        <p:spPr>
          <a:xfrm>
            <a:off x="6801075" y="4355850"/>
            <a:ext cx="38118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Using the </a:t>
            </a:r>
            <a:r>
              <a:rPr b="1" lang="en-US" sz="1800">
                <a:solidFill>
                  <a:schemeClr val="dk1"/>
                </a:solidFill>
                <a:latin typeface="Gill Sans"/>
                <a:ea typeface="Gill Sans"/>
                <a:cs typeface="Gill Sans"/>
                <a:sym typeface="Gill Sans"/>
              </a:rPr>
              <a:t>same model</a:t>
            </a:r>
            <a:r>
              <a:rPr lang="en-US" sz="1800">
                <a:solidFill>
                  <a:schemeClr val="dk1"/>
                </a:solidFill>
                <a:latin typeface="Gill Sans"/>
                <a:ea typeface="Gill Sans"/>
                <a:cs typeface="Gill Sans"/>
                <a:sym typeface="Gill Sans"/>
              </a:rPr>
              <a:t> that has learned to </a:t>
            </a:r>
            <a:r>
              <a:rPr lang="en-US" sz="1800" u="sng">
                <a:solidFill>
                  <a:schemeClr val="dk1"/>
                </a:solidFill>
                <a:latin typeface="Gill Sans"/>
                <a:ea typeface="Gill Sans"/>
                <a:cs typeface="Gill Sans"/>
                <a:sym typeface="Gill Sans"/>
              </a:rPr>
              <a:t>recreate non-fraud </a:t>
            </a:r>
            <a:r>
              <a:rPr lang="en-US" sz="1800">
                <a:solidFill>
                  <a:schemeClr val="dk1"/>
                </a:solidFill>
                <a:latin typeface="Gill Sans"/>
                <a:ea typeface="Gill Sans"/>
                <a:cs typeface="Gill Sans"/>
                <a:sym typeface="Gill Sans"/>
              </a:rPr>
              <a:t>events. We give him FRAUD events. </a:t>
            </a:r>
            <a:endParaRPr/>
          </a:p>
        </p:txBody>
      </p:sp>
      <p:sp>
        <p:nvSpPr>
          <p:cNvPr id="323" name="Google Shape;323;p22"/>
          <p:cNvSpPr txBox="1"/>
          <p:nvPr/>
        </p:nvSpPr>
        <p:spPr>
          <a:xfrm>
            <a:off x="1540957" y="5684110"/>
            <a:ext cx="9110100" cy="938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1" anchor="ctr" bIns="182875" lIns="182875" spcFirstLastPara="1" rIns="182875" wrap="square" tIns="182875">
            <a:noAutofit/>
          </a:bodyPr>
          <a:lstStyle/>
          <a:p>
            <a:pPr indent="0" lvl="0" marL="0" marR="0" rtl="0" algn="ctr">
              <a:lnSpc>
                <a:spcPct val="90000"/>
              </a:lnSpc>
              <a:spcBef>
                <a:spcPts val="0"/>
              </a:spcBef>
              <a:spcAft>
                <a:spcPts val="0"/>
              </a:spcAft>
              <a:buClr>
                <a:srgbClr val="262626"/>
              </a:buClr>
              <a:buSzPts val="1800"/>
              <a:buFont typeface="Gill Sans"/>
              <a:buNone/>
            </a:pPr>
            <a:r>
              <a:rPr lang="en-US" sz="1800" cap="none">
                <a:solidFill>
                  <a:srgbClr val="262626"/>
                </a:solidFill>
                <a:latin typeface="Gill Sans"/>
                <a:ea typeface="Gill Sans"/>
                <a:cs typeface="Gill Sans"/>
                <a:sym typeface="Gill Sans"/>
              </a:rPr>
              <a:t>WE WILL </a:t>
            </a:r>
            <a:r>
              <a:rPr b="1" lang="en-US" sz="1800" cap="none">
                <a:solidFill>
                  <a:srgbClr val="262626"/>
                </a:solidFill>
                <a:latin typeface="Gill Sans"/>
                <a:ea typeface="Gill Sans"/>
                <a:cs typeface="Gill Sans"/>
                <a:sym typeface="Gill Sans"/>
              </a:rPr>
              <a:t>KNOW</a:t>
            </a:r>
            <a:r>
              <a:rPr lang="en-US" sz="1800" cap="none">
                <a:solidFill>
                  <a:srgbClr val="262626"/>
                </a:solidFill>
                <a:latin typeface="Gill Sans"/>
                <a:ea typeface="Gill Sans"/>
                <a:cs typeface="Gill Sans"/>
                <a:sym typeface="Gill Sans"/>
              </a:rPr>
              <a:t> WHEN IT WILL BE A </a:t>
            </a:r>
            <a:r>
              <a:rPr b="1" lang="en-US" sz="1800" cap="none">
                <a:solidFill>
                  <a:srgbClr val="262626"/>
                </a:solidFill>
                <a:latin typeface="Gill Sans"/>
                <a:ea typeface="Gill Sans"/>
                <a:cs typeface="Gill Sans"/>
                <a:sym typeface="Gill Sans"/>
              </a:rPr>
              <a:t>FRAUD</a:t>
            </a:r>
            <a:r>
              <a:rPr lang="en-US" sz="1800" cap="none">
                <a:solidFill>
                  <a:srgbClr val="262626"/>
                </a:solidFill>
                <a:latin typeface="Gill Sans"/>
                <a:ea typeface="Gill Sans"/>
                <a:cs typeface="Gill Sans"/>
                <a:sym typeface="Gill Sans"/>
              </a:rPr>
              <a:t> WHEN THE MODEL WILL HAVE A </a:t>
            </a:r>
            <a:r>
              <a:rPr b="1" lang="en-US" sz="1800" cap="none">
                <a:solidFill>
                  <a:srgbClr val="262626"/>
                </a:solidFill>
                <a:latin typeface="Gill Sans"/>
                <a:ea typeface="Gill Sans"/>
                <a:cs typeface="Gill Sans"/>
                <a:sym typeface="Gill Sans"/>
              </a:rPr>
              <a:t>HIGH RECONSTRUCTION LOSS</a:t>
            </a:r>
            <a:endParaRPr b="1"/>
          </a:p>
        </p:txBody>
      </p:sp>
      <p:sp>
        <p:nvSpPr>
          <p:cNvPr id="324" name="Google Shape;324;p22"/>
          <p:cNvSpPr/>
          <p:nvPr/>
        </p:nvSpPr>
        <p:spPr>
          <a:xfrm>
            <a:off x="5989825" y="1655050"/>
            <a:ext cx="196800" cy="375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3"/>
          <p:cNvSpPr txBox="1"/>
          <p:nvPr>
            <p:ph type="title"/>
          </p:nvPr>
        </p:nvSpPr>
        <p:spPr>
          <a:xfrm>
            <a:off x="716182" y="2666521"/>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IMPLEMENTATION</a:t>
            </a:r>
            <a:endParaRPr/>
          </a:p>
        </p:txBody>
      </p:sp>
      <p:pic>
        <p:nvPicPr>
          <p:cNvPr descr="Graphical user interface, text, application&#10;&#10;Description automatically generated" id="330" name="Google Shape;330;p23"/>
          <p:cNvPicPr preferRelativeResize="0"/>
          <p:nvPr>
            <p:ph idx="1" type="body"/>
          </p:nvPr>
        </p:nvPicPr>
        <p:blipFill rotWithShape="1">
          <a:blip r:embed="rId3">
            <a:alphaModFix/>
          </a:blip>
          <a:srcRect b="0" l="0" r="0" t="0"/>
          <a:stretch/>
        </p:blipFill>
        <p:spPr>
          <a:xfrm>
            <a:off x="6130525" y="1396750"/>
            <a:ext cx="5908800" cy="1020900"/>
          </a:xfrm>
          <a:prstGeom prst="rect">
            <a:avLst/>
          </a:prstGeom>
          <a:noFill/>
          <a:ln>
            <a:noFill/>
          </a:ln>
        </p:spPr>
      </p:pic>
      <p:pic>
        <p:nvPicPr>
          <p:cNvPr descr="Text&#10;&#10;Description automatically generated" id="331" name="Google Shape;331;p23"/>
          <p:cNvPicPr preferRelativeResize="0"/>
          <p:nvPr/>
        </p:nvPicPr>
        <p:blipFill rotWithShape="1">
          <a:blip r:embed="rId4">
            <a:alphaModFix/>
          </a:blip>
          <a:srcRect b="0" l="0" r="0" t="0"/>
          <a:stretch/>
        </p:blipFill>
        <p:spPr>
          <a:xfrm>
            <a:off x="6150002" y="2565186"/>
            <a:ext cx="5889399" cy="1170818"/>
          </a:xfrm>
          <a:prstGeom prst="rect">
            <a:avLst/>
          </a:prstGeom>
          <a:noFill/>
          <a:ln>
            <a:noFill/>
          </a:ln>
        </p:spPr>
      </p:pic>
      <p:pic>
        <p:nvPicPr>
          <p:cNvPr descr="Table&#10;&#10;Description automatically generated with medium confidence" id="332" name="Google Shape;332;p23"/>
          <p:cNvPicPr preferRelativeResize="0"/>
          <p:nvPr/>
        </p:nvPicPr>
        <p:blipFill rotWithShape="1">
          <a:blip r:embed="rId5">
            <a:alphaModFix/>
          </a:blip>
          <a:srcRect b="0" l="0" r="0" t="0"/>
          <a:stretch/>
        </p:blipFill>
        <p:spPr>
          <a:xfrm>
            <a:off x="6150002" y="3883415"/>
            <a:ext cx="5908873" cy="1162835"/>
          </a:xfrm>
          <a:prstGeom prst="rect">
            <a:avLst/>
          </a:prstGeom>
          <a:noFill/>
          <a:ln>
            <a:noFill/>
          </a:ln>
        </p:spPr>
      </p:pic>
      <p:sp>
        <p:nvSpPr>
          <p:cNvPr id="333" name="Google Shape;333;p23"/>
          <p:cNvSpPr/>
          <p:nvPr/>
        </p:nvSpPr>
        <p:spPr>
          <a:xfrm>
            <a:off x="6992370" y="307459"/>
            <a:ext cx="24878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 </a:t>
            </a:r>
            <a:endParaRPr/>
          </a:p>
        </p:txBody>
      </p:sp>
      <p:sp>
        <p:nvSpPr>
          <p:cNvPr id="334" name="Google Shape;334;p23"/>
          <p:cNvSpPr/>
          <p:nvPr/>
        </p:nvSpPr>
        <p:spPr>
          <a:xfrm>
            <a:off x="6714564" y="387867"/>
            <a:ext cx="4760259" cy="654300"/>
          </a:xfrm>
          <a:prstGeom prst="roundRect">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Training: 80 – 20 Non-fraud Observations</a:t>
            </a:r>
            <a:endParaRPr/>
          </a:p>
        </p:txBody>
      </p:sp>
      <p:sp>
        <p:nvSpPr>
          <p:cNvPr id="335" name="Google Shape;335;p23"/>
          <p:cNvSpPr/>
          <p:nvPr/>
        </p:nvSpPr>
        <p:spPr>
          <a:xfrm>
            <a:off x="6714564" y="5400823"/>
            <a:ext cx="4760259" cy="654300"/>
          </a:xfrm>
          <a:prstGeom prst="roundRect">
            <a:avLst>
              <a:gd fmla="val 16667" name="adj"/>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Gill Sans"/>
                <a:ea typeface="Gill Sans"/>
                <a:cs typeface="Gill Sans"/>
                <a:sym typeface="Gill Sans"/>
              </a:rPr>
              <a:t>Prediction on 492 Fraud Observations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4"/>
          <p:cNvSpPr txBox="1"/>
          <p:nvPr>
            <p:ph type="title"/>
          </p:nvPr>
        </p:nvSpPr>
        <p:spPr>
          <a:xfrm>
            <a:off x="820597" y="472178"/>
            <a:ext cx="4486800" cy="11415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RESULTS</a:t>
            </a:r>
            <a:endParaRPr/>
          </a:p>
        </p:txBody>
      </p:sp>
      <p:sp>
        <p:nvSpPr>
          <p:cNvPr id="341" name="Google Shape;341;p24"/>
          <p:cNvSpPr txBox="1"/>
          <p:nvPr>
            <p:ph idx="1" type="body"/>
          </p:nvPr>
        </p:nvSpPr>
        <p:spPr>
          <a:xfrm>
            <a:off x="6742800" y="5080673"/>
            <a:ext cx="4830900" cy="1267200"/>
          </a:xfrm>
          <a:prstGeom prst="rect">
            <a:avLst/>
          </a:prstGeom>
          <a:noFill/>
          <a:ln>
            <a:noFill/>
          </a:ln>
        </p:spPr>
        <p:txBody>
          <a:bodyPr anchorCtr="0" anchor="t" bIns="45700" lIns="91425" spcFirstLastPara="1" rIns="91425" wrap="square" tIns="45700">
            <a:normAutofit lnSpcReduction="20000"/>
          </a:bodyPr>
          <a:lstStyle/>
          <a:p>
            <a:pPr indent="-228600" lvl="0" marL="228600" rtl="0" algn="ctr">
              <a:lnSpc>
                <a:spcPct val="100000"/>
              </a:lnSpc>
              <a:spcBef>
                <a:spcPts val="0"/>
              </a:spcBef>
              <a:spcAft>
                <a:spcPts val="0"/>
              </a:spcAft>
              <a:buSzPts val="1900"/>
              <a:buChar char="•"/>
            </a:pPr>
            <a:r>
              <a:rPr lang="en-US"/>
              <a:t>Classification rate for Fraud transactions: </a:t>
            </a:r>
            <a:r>
              <a:rPr b="1" lang="en-US" sz="2400"/>
              <a:t>84%</a:t>
            </a:r>
            <a:endParaRPr b="1" sz="2400"/>
          </a:p>
          <a:p>
            <a:pPr indent="-228600" lvl="0" marL="228600" rtl="0" algn="ctr">
              <a:lnSpc>
                <a:spcPct val="100000"/>
              </a:lnSpc>
              <a:spcBef>
                <a:spcPts val="0"/>
              </a:spcBef>
              <a:spcAft>
                <a:spcPts val="0"/>
              </a:spcAft>
              <a:buSzPts val="1900"/>
              <a:buChar char="•"/>
            </a:pPr>
            <a:r>
              <a:rPr b="1" lang="en-US" sz="2400"/>
              <a:t>16%</a:t>
            </a:r>
            <a:r>
              <a:rPr b="1" lang="en-US"/>
              <a:t> </a:t>
            </a:r>
            <a:r>
              <a:rPr lang="en-US"/>
              <a:t>of False Negative (Predict is not a fraud while it is one) </a:t>
            </a:r>
            <a:endParaRPr/>
          </a:p>
        </p:txBody>
      </p:sp>
      <p:sp>
        <p:nvSpPr>
          <p:cNvPr id="342" name="Google Shape;342;p24"/>
          <p:cNvSpPr txBox="1"/>
          <p:nvPr>
            <p:ph idx="2" type="body"/>
          </p:nvPr>
        </p:nvSpPr>
        <p:spPr>
          <a:xfrm>
            <a:off x="715222" y="1885844"/>
            <a:ext cx="4675500" cy="2193900"/>
          </a:xfrm>
          <a:prstGeom prst="rect">
            <a:avLst/>
          </a:prstGeom>
          <a:noFill/>
          <a:ln>
            <a:noFill/>
          </a:ln>
        </p:spPr>
        <p:txBody>
          <a:bodyPr anchorCtr="1" anchor="t" bIns="45700" lIns="91425" spcFirstLastPara="1" rIns="91425" wrap="square" tIns="45700">
            <a:normAutofit/>
          </a:bodyPr>
          <a:lstStyle/>
          <a:p>
            <a:pPr indent="0" lvl="0" marL="0" rtl="0" algn="ctr">
              <a:lnSpc>
                <a:spcPct val="100000"/>
              </a:lnSpc>
              <a:spcBef>
                <a:spcPts val="0"/>
              </a:spcBef>
              <a:spcAft>
                <a:spcPts val="0"/>
              </a:spcAft>
              <a:buSzPts val="2400"/>
              <a:buNone/>
            </a:pPr>
            <a:r>
              <a:rPr lang="en-US" sz="2400"/>
              <a:t>Using a threshold of 95 percentile</a:t>
            </a:r>
            <a:endParaRPr/>
          </a:p>
          <a:p>
            <a:pPr indent="0" lvl="0" marL="0" rtl="0" algn="ctr">
              <a:lnSpc>
                <a:spcPct val="100000"/>
              </a:lnSpc>
              <a:spcBef>
                <a:spcPts val="1000"/>
              </a:spcBef>
              <a:spcAft>
                <a:spcPts val="0"/>
              </a:spcAft>
              <a:buSzPts val="2400"/>
              <a:buNone/>
            </a:pPr>
            <a:r>
              <a:rPr lang="en-US" sz="2400"/>
              <a:t>Every</a:t>
            </a:r>
            <a:r>
              <a:rPr b="1" lang="en-US" sz="2400"/>
              <a:t> observations </a:t>
            </a:r>
            <a:r>
              <a:rPr lang="en-US" sz="2400"/>
              <a:t>that has a </a:t>
            </a:r>
            <a:r>
              <a:rPr b="1" lang="en-US" sz="2400"/>
              <a:t>RMSE higher than </a:t>
            </a:r>
            <a:r>
              <a:rPr lang="en-US" sz="2400"/>
              <a:t>the</a:t>
            </a:r>
            <a:r>
              <a:rPr b="1" lang="en-US" sz="2400"/>
              <a:t> threshold </a:t>
            </a:r>
            <a:r>
              <a:rPr lang="en-US" sz="2400"/>
              <a:t>is considered </a:t>
            </a:r>
            <a:r>
              <a:rPr b="1" lang="en-US" sz="2400"/>
              <a:t>a Fraud. </a:t>
            </a:r>
            <a:endParaRPr/>
          </a:p>
          <a:p>
            <a:pPr indent="0" lvl="0" marL="0" rtl="0" algn="ctr">
              <a:lnSpc>
                <a:spcPct val="100000"/>
              </a:lnSpc>
              <a:spcBef>
                <a:spcPts val="1000"/>
              </a:spcBef>
              <a:spcAft>
                <a:spcPts val="0"/>
              </a:spcAft>
              <a:buSzPts val="1500"/>
              <a:buNone/>
            </a:pPr>
            <a:r>
              <a:t/>
            </a:r>
            <a:endParaRPr/>
          </a:p>
        </p:txBody>
      </p:sp>
      <p:pic>
        <p:nvPicPr>
          <p:cNvPr id="343" name="Google Shape;343;p24"/>
          <p:cNvPicPr preferRelativeResize="0"/>
          <p:nvPr/>
        </p:nvPicPr>
        <p:blipFill rotWithShape="1">
          <a:blip r:embed="rId3">
            <a:alphaModFix/>
          </a:blip>
          <a:srcRect b="0" l="0" r="0" t="0"/>
          <a:stretch/>
        </p:blipFill>
        <p:spPr>
          <a:xfrm>
            <a:off x="6317968" y="472177"/>
            <a:ext cx="5523856" cy="3911563"/>
          </a:xfrm>
          <a:prstGeom prst="rect">
            <a:avLst/>
          </a:prstGeom>
          <a:noFill/>
          <a:ln>
            <a:noFill/>
          </a:ln>
        </p:spPr>
      </p:pic>
      <p:sp>
        <p:nvSpPr>
          <p:cNvPr id="344" name="Google Shape;344;p24"/>
          <p:cNvSpPr txBox="1"/>
          <p:nvPr/>
        </p:nvSpPr>
        <p:spPr>
          <a:xfrm>
            <a:off x="6817073" y="4383740"/>
            <a:ext cx="47566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This graph represent the 492 Fraud observations</a:t>
            </a:r>
            <a:endParaRPr/>
          </a:p>
        </p:txBody>
      </p:sp>
      <p:sp>
        <p:nvSpPr>
          <p:cNvPr id="345" name="Google Shape;345;p24"/>
          <p:cNvSpPr txBox="1"/>
          <p:nvPr>
            <p:ph idx="2" type="body"/>
          </p:nvPr>
        </p:nvSpPr>
        <p:spPr>
          <a:xfrm>
            <a:off x="167225" y="3735650"/>
            <a:ext cx="5821200" cy="3049200"/>
          </a:xfrm>
          <a:prstGeom prst="rect">
            <a:avLst/>
          </a:prstGeom>
          <a:noFill/>
          <a:ln>
            <a:noFill/>
          </a:ln>
        </p:spPr>
        <p:txBody>
          <a:bodyPr anchorCtr="1" anchor="t" bIns="45700" lIns="91425" spcFirstLastPara="1" rIns="91425" wrap="square" tIns="45700">
            <a:normAutofit fontScale="62500" lnSpcReduction="10000"/>
          </a:bodyPr>
          <a:lstStyle/>
          <a:p>
            <a:pPr indent="0" lvl="0" marL="457200" rtl="0" algn="l">
              <a:spcBef>
                <a:spcPts val="0"/>
              </a:spcBef>
              <a:spcAft>
                <a:spcPts val="0"/>
              </a:spcAft>
              <a:buNone/>
            </a:pPr>
            <a:r>
              <a:rPr lang="en-US" sz="2800">
                <a:solidFill>
                  <a:schemeClr val="dk1"/>
                </a:solidFill>
              </a:rPr>
              <a:t>Signaling fraud while minimizing disrupting customers with false positives is one of our objective. </a:t>
            </a:r>
            <a:endParaRPr sz="2800">
              <a:solidFill>
                <a:schemeClr val="dk1"/>
              </a:solidFill>
            </a:endParaRPr>
          </a:p>
          <a:p>
            <a:pPr indent="0" lvl="0" marL="457200" rtl="0" algn="l">
              <a:spcBef>
                <a:spcPts val="0"/>
              </a:spcBef>
              <a:spcAft>
                <a:spcPts val="0"/>
              </a:spcAft>
              <a:buNone/>
            </a:pPr>
            <a:r>
              <a:rPr lang="en-US" sz="2800">
                <a:solidFill>
                  <a:schemeClr val="dk1"/>
                </a:solidFill>
              </a:rPr>
              <a:t>Although, 16% of the time we are predicting it is not a fraud while it is, which is a high rate. Usually we would investigate the tradeoff between augmenting the false positive and decreasing false negative, as it is more costly to not flag a transaction as a fraud while it is one, over simply flag it as a fraud and disrupt our customer. But, here we can’t investigate the tradeoff between false positive and false negative as our prediction doesn’t include false positive. What we should do is play with the 95% threshold and improve the model through tuning.  </a:t>
            </a:r>
            <a:endParaRPr sz="2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FINDINGS AND IMPROVEMENTS </a:t>
            </a:r>
            <a:endParaRPr/>
          </a:p>
        </p:txBody>
      </p:sp>
      <p:sp>
        <p:nvSpPr>
          <p:cNvPr id="351" name="Google Shape;351;p25"/>
          <p:cNvSpPr txBox="1"/>
          <p:nvPr>
            <p:ph idx="1" type="body"/>
          </p:nvPr>
        </p:nvSpPr>
        <p:spPr>
          <a:xfrm>
            <a:off x="6456955" y="428372"/>
            <a:ext cx="4815900" cy="5248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900"/>
              <a:buNone/>
            </a:pPr>
            <a:r>
              <a:t/>
            </a:r>
            <a:endParaRPr/>
          </a:p>
          <a:p>
            <a:pPr indent="-247650" lvl="0" marL="228600" rtl="0" algn="l">
              <a:lnSpc>
                <a:spcPct val="100000"/>
              </a:lnSpc>
              <a:spcBef>
                <a:spcPts val="1000"/>
              </a:spcBef>
              <a:spcAft>
                <a:spcPts val="0"/>
              </a:spcAft>
              <a:buSzPts val="2200"/>
              <a:buChar char="•"/>
            </a:pPr>
            <a:r>
              <a:rPr b="1" lang="en-US" sz="2200"/>
              <a:t>Use of Variational Autoencoders  </a:t>
            </a:r>
            <a:endParaRPr b="1" sz="2200"/>
          </a:p>
          <a:p>
            <a:pPr indent="-228600" lvl="0" marL="228600" rtl="0" algn="l">
              <a:lnSpc>
                <a:spcPct val="100000"/>
              </a:lnSpc>
              <a:spcBef>
                <a:spcPts val="1000"/>
              </a:spcBef>
              <a:spcAft>
                <a:spcPts val="0"/>
              </a:spcAft>
              <a:buSzPts val="1900"/>
              <a:buFont typeface="Gill Sans"/>
              <a:buChar char="-"/>
            </a:pPr>
            <a:r>
              <a:rPr lang="en-US"/>
              <a:t>Difficulty to tune and to converge </a:t>
            </a:r>
            <a:endParaRPr/>
          </a:p>
          <a:p>
            <a:pPr indent="-228600" lvl="0" marL="228600" rtl="0" algn="l">
              <a:lnSpc>
                <a:spcPct val="100000"/>
              </a:lnSpc>
              <a:spcBef>
                <a:spcPts val="1000"/>
              </a:spcBef>
              <a:spcAft>
                <a:spcPts val="0"/>
              </a:spcAft>
              <a:buSzPts val="1900"/>
              <a:buFont typeface="Gill Sans"/>
              <a:buChar char="-"/>
            </a:pPr>
            <a:r>
              <a:rPr lang="en-US"/>
              <a:t>Organize in a smart way the latent space</a:t>
            </a:r>
            <a:endParaRPr/>
          </a:p>
          <a:p>
            <a:pPr indent="-228600" lvl="0" marL="228600" rtl="0" algn="l">
              <a:lnSpc>
                <a:spcPct val="100000"/>
              </a:lnSpc>
              <a:spcBef>
                <a:spcPts val="1000"/>
              </a:spcBef>
              <a:spcAft>
                <a:spcPts val="0"/>
              </a:spcAft>
              <a:buSzPts val="1900"/>
              <a:buFont typeface="Gill Sans"/>
              <a:buChar char="-"/>
            </a:pPr>
            <a:r>
              <a:rPr lang="en-US"/>
              <a:t>Avoid overfitting due to regularization</a:t>
            </a:r>
            <a:endParaRPr/>
          </a:p>
        </p:txBody>
      </p:sp>
      <p:pic>
        <p:nvPicPr>
          <p:cNvPr descr="Chart&#10;&#10;Description automatically generated" id="352" name="Google Shape;352;p25"/>
          <p:cNvPicPr preferRelativeResize="0"/>
          <p:nvPr/>
        </p:nvPicPr>
        <p:blipFill rotWithShape="1">
          <a:blip r:embed="rId3">
            <a:alphaModFix/>
          </a:blip>
          <a:srcRect b="0" l="0" r="0" t="0"/>
          <a:stretch/>
        </p:blipFill>
        <p:spPr>
          <a:xfrm>
            <a:off x="6569858" y="2556689"/>
            <a:ext cx="5242387" cy="2194036"/>
          </a:xfrm>
          <a:prstGeom prst="rect">
            <a:avLst/>
          </a:prstGeom>
          <a:noFill/>
          <a:ln>
            <a:noFill/>
          </a:ln>
        </p:spPr>
      </p:pic>
      <p:sp>
        <p:nvSpPr>
          <p:cNvPr id="353" name="Google Shape;353;p25"/>
          <p:cNvSpPr txBox="1"/>
          <p:nvPr>
            <p:ph idx="1" type="body"/>
          </p:nvPr>
        </p:nvSpPr>
        <p:spPr>
          <a:xfrm>
            <a:off x="6569850" y="4750725"/>
            <a:ext cx="5242500" cy="1442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1000"/>
              </a:spcBef>
              <a:spcAft>
                <a:spcPts val="0"/>
              </a:spcAft>
              <a:buSzPts val="1900"/>
              <a:buNone/>
            </a:pPr>
            <a:r>
              <a:t/>
            </a:r>
            <a:endParaRPr/>
          </a:p>
          <a:p>
            <a:pPr indent="-247650" lvl="0" marL="228600" rtl="0" algn="l">
              <a:lnSpc>
                <a:spcPct val="100000"/>
              </a:lnSpc>
              <a:spcBef>
                <a:spcPts val="1000"/>
              </a:spcBef>
              <a:spcAft>
                <a:spcPts val="0"/>
              </a:spcAft>
              <a:buSzPts val="2200"/>
              <a:buChar char="•"/>
            </a:pPr>
            <a:r>
              <a:rPr b="1" lang="en-US" sz="2200"/>
              <a:t>Hyperparameter tuning   </a:t>
            </a:r>
            <a:endParaRPr b="1" sz="2200"/>
          </a:p>
          <a:p>
            <a:pPr indent="0" lvl="0" marL="0" rtl="0" algn="l">
              <a:lnSpc>
                <a:spcPct val="100000"/>
              </a:lnSpc>
              <a:spcBef>
                <a:spcPts val="1000"/>
              </a:spcBef>
              <a:spcAft>
                <a:spcPts val="0"/>
              </a:spcAft>
              <a:buNone/>
            </a:pPr>
            <a:r>
              <a:t/>
            </a:r>
            <a:endParaRPr b="1"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12466505937_2_0"/>
          <p:cNvSpPr txBox="1"/>
          <p:nvPr>
            <p:ph type="title"/>
          </p:nvPr>
        </p:nvSpPr>
        <p:spPr>
          <a:xfrm>
            <a:off x="2231136" y="720305"/>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INTRODUCTION</a:t>
            </a:r>
            <a:endParaRPr/>
          </a:p>
        </p:txBody>
      </p:sp>
      <p:sp>
        <p:nvSpPr>
          <p:cNvPr id="117" name="Google Shape;117;g12466505937_2_0"/>
          <p:cNvSpPr txBox="1"/>
          <p:nvPr/>
        </p:nvSpPr>
        <p:spPr>
          <a:xfrm>
            <a:off x="5434084" y="2664725"/>
            <a:ext cx="5907300" cy="33864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Gill Sans"/>
                <a:ea typeface="Gill Sans"/>
                <a:cs typeface="Gill Sans"/>
                <a:sym typeface="Gill Sans"/>
              </a:rPr>
              <a:t>$28.65B lost to credit card fraud in 2019</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Gill Sans"/>
                <a:ea typeface="Gill Sans"/>
                <a:cs typeface="Gill Sans"/>
                <a:sym typeface="Gill Sans"/>
              </a:rPr>
              <a:t>Acceleration of computerized fraud detection since 90s</a:t>
            </a:r>
            <a:endParaRPr/>
          </a:p>
          <a:p>
            <a:pPr indent="-285750" lvl="0" marL="285750" marR="0" rtl="0" algn="l">
              <a:spcBef>
                <a:spcPts val="0"/>
              </a:spcBef>
              <a:spcAft>
                <a:spcPts val="0"/>
              </a:spcAft>
              <a:buClr>
                <a:schemeClr val="dk1"/>
              </a:buClr>
              <a:buSzPts val="2800"/>
              <a:buFont typeface="Arial"/>
              <a:buChar char="•"/>
            </a:pPr>
            <a:r>
              <a:rPr lang="en-US" sz="2800">
                <a:solidFill>
                  <a:schemeClr val="dk1"/>
                </a:solidFill>
                <a:latin typeface="Gill Sans"/>
                <a:ea typeface="Gill Sans"/>
                <a:cs typeface="Gill Sans"/>
                <a:sym typeface="Gill Sans"/>
              </a:rPr>
              <a:t>Problem: Signaling fraud while minimizing disrupting customers with false positives</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descr="Here are 10 Types of Credit Cards to Suit Your Needs" id="118" name="Google Shape;118;g12466505937_2_0"/>
          <p:cNvPicPr preferRelativeResize="0"/>
          <p:nvPr/>
        </p:nvPicPr>
        <p:blipFill rotWithShape="1">
          <a:blip r:embed="rId3">
            <a:alphaModFix/>
          </a:blip>
          <a:srcRect b="0" l="0" r="0" t="0"/>
          <a:stretch/>
        </p:blipFill>
        <p:spPr>
          <a:xfrm>
            <a:off x="618343" y="2673211"/>
            <a:ext cx="4521674" cy="29172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22" name="Shape 122"/>
        <p:cNvGrpSpPr/>
        <p:nvPr/>
      </p:nvGrpSpPr>
      <p:grpSpPr>
        <a:xfrm>
          <a:off x="0" y="0"/>
          <a:ext cx="0" cy="0"/>
          <a:chOff x="0" y="0"/>
          <a:chExt cx="0" cy="0"/>
        </a:xfrm>
      </p:grpSpPr>
      <p:pic>
        <p:nvPicPr>
          <p:cNvPr id="123" name="Google Shape;123;p3"/>
          <p:cNvPicPr preferRelativeResize="0"/>
          <p:nvPr/>
        </p:nvPicPr>
        <p:blipFill rotWithShape="1">
          <a:blip r:embed="rId3">
            <a:alphaModFix/>
          </a:blip>
          <a:srcRect b="9816" l="0" r="-3" t="11283"/>
          <a:stretch/>
        </p:blipFill>
        <p:spPr>
          <a:xfrm>
            <a:off x="-1" y="10"/>
            <a:ext cx="7501389" cy="4571990"/>
          </a:xfrm>
          <a:prstGeom prst="rect">
            <a:avLst/>
          </a:prstGeom>
          <a:noFill/>
          <a:ln>
            <a:noFill/>
          </a:ln>
        </p:spPr>
      </p:pic>
      <p:pic>
        <p:nvPicPr>
          <p:cNvPr descr="Fraud Detection &amp; Prevention Explained: How to Find A Solution" id="124" name="Google Shape;124;p3"/>
          <p:cNvPicPr preferRelativeResize="0"/>
          <p:nvPr/>
        </p:nvPicPr>
        <p:blipFill rotWithShape="1">
          <a:blip r:embed="rId4">
            <a:alphaModFix/>
          </a:blip>
          <a:srcRect b="2524" l="0" r="-4" t="0"/>
          <a:stretch/>
        </p:blipFill>
        <p:spPr>
          <a:xfrm>
            <a:off x="7501388" y="10"/>
            <a:ext cx="4690612" cy="4571990"/>
          </a:xfrm>
          <a:prstGeom prst="rect">
            <a:avLst/>
          </a:prstGeom>
          <a:noFill/>
          <a:ln>
            <a:noFill/>
          </a:ln>
        </p:spPr>
      </p:pic>
      <p:sp>
        <p:nvSpPr>
          <p:cNvPr id="125" name="Google Shape;125;p3"/>
          <p:cNvSpPr txBox="1"/>
          <p:nvPr>
            <p:ph type="title"/>
          </p:nvPr>
        </p:nvSpPr>
        <p:spPr>
          <a:xfrm>
            <a:off x="1600200" y="3753529"/>
            <a:ext cx="8991600" cy="1645759"/>
          </a:xfrm>
          <a:prstGeom prst="rect">
            <a:avLst/>
          </a:prstGeom>
          <a:solidFill>
            <a:srgbClr val="FFFFFF">
              <a:alpha val="49803"/>
            </a:srgbClr>
          </a:solidFill>
          <a:ln cap="sq" cmpd="sng" w="31750">
            <a:solidFill>
              <a:srgbClr val="404040"/>
            </a:solidFill>
            <a:prstDash val="solid"/>
            <a:miter lim="800000"/>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US" sz="3800"/>
              <a:t>OBJECTIVE</a:t>
            </a:r>
            <a:br>
              <a:rPr lang="en-US" u="sng"/>
            </a:br>
            <a:r>
              <a:rPr lang="en-US" u="sng"/>
              <a:t>FRAUD DETECTION</a:t>
            </a:r>
            <a:endParaRPr sz="3800" u="sng"/>
          </a:p>
        </p:txBody>
      </p:sp>
      <p:sp>
        <p:nvSpPr>
          <p:cNvPr id="126" name="Google Shape;126;p3"/>
          <p:cNvSpPr/>
          <p:nvPr/>
        </p:nvSpPr>
        <p:spPr>
          <a:xfrm>
            <a:off x="2891481" y="5943600"/>
            <a:ext cx="432487" cy="383059"/>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7" name="Google Shape;127;p3"/>
          <p:cNvSpPr txBox="1"/>
          <p:nvPr/>
        </p:nvSpPr>
        <p:spPr>
          <a:xfrm>
            <a:off x="3616252" y="5950475"/>
            <a:ext cx="1755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Gill Sans"/>
                <a:ea typeface="Gill Sans"/>
                <a:cs typeface="Gill Sans"/>
                <a:sym typeface="Gill Sans"/>
              </a:rPr>
              <a:t>NON-FRA</a:t>
            </a:r>
            <a:r>
              <a:rPr lang="en-US" sz="1800">
                <a:solidFill>
                  <a:schemeClr val="dk1"/>
                </a:solidFill>
                <a:latin typeface="Gill Sans"/>
                <a:ea typeface="Gill Sans"/>
                <a:cs typeface="Gill Sans"/>
                <a:sym typeface="Gill Sans"/>
              </a:rPr>
              <a:t>U</a:t>
            </a:r>
            <a:r>
              <a:rPr b="0" i="0" lang="en-US" sz="1800" u="none" cap="none" strike="noStrike">
                <a:solidFill>
                  <a:schemeClr val="dk1"/>
                </a:solidFill>
                <a:latin typeface="Gill Sans"/>
                <a:ea typeface="Gill Sans"/>
                <a:cs typeface="Gill Sans"/>
                <a:sym typeface="Gill Sans"/>
              </a:rPr>
              <a:t>D</a:t>
            </a:r>
            <a:endParaRPr/>
          </a:p>
        </p:txBody>
      </p:sp>
      <p:sp>
        <p:nvSpPr>
          <p:cNvPr id="128" name="Google Shape;128;p3"/>
          <p:cNvSpPr/>
          <p:nvPr/>
        </p:nvSpPr>
        <p:spPr>
          <a:xfrm>
            <a:off x="5663513" y="5943599"/>
            <a:ext cx="432487" cy="383059"/>
          </a:xfrm>
          <a:prstGeom prst="ellipse">
            <a:avLst/>
          </a:prstGeom>
          <a:solidFill>
            <a:srgbClr val="0070C0"/>
          </a:solidFill>
          <a:ln cap="flat" cmpd="sng" w="127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29" name="Google Shape;129;p3"/>
          <p:cNvSpPr txBox="1"/>
          <p:nvPr/>
        </p:nvSpPr>
        <p:spPr>
          <a:xfrm>
            <a:off x="6342995" y="5950456"/>
            <a:ext cx="137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FRAUD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12466505937_2_7"/>
          <p:cNvSpPr txBox="1"/>
          <p:nvPr/>
        </p:nvSpPr>
        <p:spPr>
          <a:xfrm>
            <a:off x="383822" y="1276992"/>
            <a:ext cx="5622000" cy="2586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Patil, S., Nemade, V., &amp;amp; Soni, P. K. (2018). Predictive modelling for credit card fraud detection using data analytics. Procedia Computer Science, 132, 385–395. </a:t>
            </a:r>
            <a:r>
              <a:rPr lang="en-US" sz="18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https://doi.org/10.1016/j.procs.2018.05.199</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Methods: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Logistic Regression, Accuracy: 72%</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Decision Tree, Accuracy 72%</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Random Forest Decision Tree, Accuracy 76%</a:t>
            </a:r>
            <a:endParaRPr sz="1800">
              <a:solidFill>
                <a:schemeClr val="dk1"/>
              </a:solidFill>
              <a:latin typeface="Times New Roman"/>
              <a:ea typeface="Times New Roman"/>
              <a:cs typeface="Times New Roman"/>
              <a:sym typeface="Times New Roman"/>
            </a:endParaRPr>
          </a:p>
        </p:txBody>
      </p:sp>
      <p:sp>
        <p:nvSpPr>
          <p:cNvPr id="136" name="Google Shape;136;g12466505937_2_7"/>
          <p:cNvSpPr txBox="1"/>
          <p:nvPr/>
        </p:nvSpPr>
        <p:spPr>
          <a:xfrm>
            <a:off x="6096000" y="1276992"/>
            <a:ext cx="5622000" cy="314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Patil, S., Nemade, V., &amp;amp; Soni, P. K. (2018). Predictive modelling for credit card fraud detection using data analytics. Procedia Computer Science, 132, 385–395. </a:t>
            </a:r>
            <a:r>
              <a:rPr lang="en-US" sz="1800" u="sng">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https://doi.org/10.1016/j.procs.2018.05.199</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Method:</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Combination of</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Rule-based filter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Dempster-Shafer Adders</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	Bayesian Learner</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Overall 98% TP and 10% FP (in different optimizations)</a:t>
            </a:r>
            <a:endParaRPr/>
          </a:p>
        </p:txBody>
      </p:sp>
      <p:sp>
        <p:nvSpPr>
          <p:cNvPr id="137" name="Google Shape;137;g12466505937_2_7"/>
          <p:cNvSpPr txBox="1"/>
          <p:nvPr/>
        </p:nvSpPr>
        <p:spPr>
          <a:xfrm>
            <a:off x="383822" y="5569719"/>
            <a:ext cx="92667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Over 3600 model commits for our specific dataset, with 100 discussions. The leading model has a 97% recall by undersampling and using a neural network</a:t>
            </a:r>
            <a:endParaRPr/>
          </a:p>
        </p:txBody>
      </p:sp>
      <p:sp>
        <p:nvSpPr>
          <p:cNvPr id="138" name="Google Shape;138;g12466505937_2_7"/>
          <p:cNvSpPr txBox="1"/>
          <p:nvPr/>
        </p:nvSpPr>
        <p:spPr>
          <a:xfrm>
            <a:off x="383822" y="713559"/>
            <a:ext cx="1069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Other fraud detection models:</a:t>
            </a:r>
            <a:endParaRPr/>
          </a:p>
        </p:txBody>
      </p:sp>
      <p:sp>
        <p:nvSpPr>
          <p:cNvPr id="139" name="Google Shape;139;g12466505937_2_7"/>
          <p:cNvSpPr txBox="1"/>
          <p:nvPr/>
        </p:nvSpPr>
        <p:spPr>
          <a:xfrm>
            <a:off x="383822" y="5108054"/>
            <a:ext cx="1069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Other fraud detection models with our dataset: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g12466505937_2_16"/>
          <p:cNvPicPr preferRelativeResize="0"/>
          <p:nvPr/>
        </p:nvPicPr>
        <p:blipFill rotWithShape="1">
          <a:blip r:embed="rId3">
            <a:alphaModFix/>
          </a:blip>
          <a:srcRect b="0" l="0" r="0" t="0"/>
          <a:stretch/>
        </p:blipFill>
        <p:spPr>
          <a:xfrm>
            <a:off x="2510366" y="48595"/>
            <a:ext cx="7581900" cy="6809405"/>
          </a:xfrm>
          <a:prstGeom prst="rect">
            <a:avLst/>
          </a:prstGeom>
          <a:noFill/>
          <a:ln>
            <a:noFill/>
          </a:ln>
        </p:spPr>
      </p:pic>
      <p:sp>
        <p:nvSpPr>
          <p:cNvPr id="146" name="Google Shape;146;g12466505937_2_16"/>
          <p:cNvSpPr/>
          <p:nvPr/>
        </p:nvSpPr>
        <p:spPr>
          <a:xfrm>
            <a:off x="5116285" y="3743325"/>
            <a:ext cx="381000" cy="666900"/>
          </a:xfrm>
          <a:prstGeom prst="downArrow">
            <a:avLst>
              <a:gd fmla="val 50000" name="adj1"/>
              <a:gd fmla="val 50000"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7" name="Google Shape;147;g12466505937_2_16"/>
          <p:cNvSpPr/>
          <p:nvPr/>
        </p:nvSpPr>
        <p:spPr>
          <a:xfrm>
            <a:off x="8784771" y="48595"/>
            <a:ext cx="381000" cy="666900"/>
          </a:xfrm>
          <a:prstGeom prst="downArrow">
            <a:avLst>
              <a:gd fmla="val 50000" name="adj1"/>
              <a:gd fmla="val 50000" name="adj2"/>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12466505937_2_23"/>
          <p:cNvSpPr txBox="1"/>
          <p:nvPr>
            <p:ph idx="1" type="body"/>
          </p:nvPr>
        </p:nvSpPr>
        <p:spPr>
          <a:xfrm>
            <a:off x="6724108" y="1718896"/>
            <a:ext cx="4815900" cy="48846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00000"/>
              </a:lnSpc>
              <a:spcBef>
                <a:spcPts val="0"/>
              </a:spcBef>
              <a:spcAft>
                <a:spcPts val="0"/>
              </a:spcAft>
              <a:buSzPts val="1900"/>
              <a:buChar char="•"/>
            </a:pPr>
            <a:r>
              <a:rPr lang="en-US"/>
              <a:t>0 Missing values.</a:t>
            </a:r>
            <a:endParaRPr/>
          </a:p>
          <a:p>
            <a:pPr indent="-228600" lvl="0" marL="228600" rtl="0" algn="l">
              <a:lnSpc>
                <a:spcPct val="100000"/>
              </a:lnSpc>
              <a:spcBef>
                <a:spcPts val="1000"/>
              </a:spcBef>
              <a:spcAft>
                <a:spcPts val="0"/>
              </a:spcAft>
              <a:buSzPts val="1900"/>
              <a:buChar char="•"/>
            </a:pPr>
            <a:r>
              <a:rPr lang="en-US"/>
              <a:t>From a t-test, we found all variables to be significant. </a:t>
            </a:r>
            <a:endParaRPr/>
          </a:p>
          <a:p>
            <a:pPr indent="-228600" lvl="0" marL="228600" rtl="0" algn="l">
              <a:lnSpc>
                <a:spcPct val="100000"/>
              </a:lnSpc>
              <a:spcBef>
                <a:spcPts val="1000"/>
              </a:spcBef>
              <a:spcAft>
                <a:spcPts val="0"/>
              </a:spcAft>
              <a:buSzPts val="1900"/>
              <a:buChar char="•"/>
            </a:pPr>
            <a:r>
              <a:rPr lang="en-US"/>
              <a:t>Has class (binary: non-fraudulent/fraudulent), Time (seconds elapsed from the first transaction in the set), amount, and 28 variables from PCA.</a:t>
            </a:r>
            <a:endParaRPr/>
          </a:p>
          <a:p>
            <a:pPr indent="-228600" lvl="0" marL="228600" rtl="0" algn="l">
              <a:lnSpc>
                <a:spcPct val="100000"/>
              </a:lnSpc>
              <a:spcBef>
                <a:spcPts val="1000"/>
              </a:spcBef>
              <a:spcAft>
                <a:spcPts val="0"/>
              </a:spcAft>
              <a:buSzPts val="1900"/>
              <a:buChar char="•"/>
            </a:pPr>
            <a:r>
              <a:rPr lang="en-US"/>
              <a:t>The dataset has 284807 Observations and 31 variables.</a:t>
            </a:r>
            <a:endParaRPr/>
          </a:p>
          <a:p>
            <a:pPr indent="-228600" lvl="0" marL="228600" rtl="0" algn="l">
              <a:lnSpc>
                <a:spcPct val="100000"/>
              </a:lnSpc>
              <a:spcBef>
                <a:spcPts val="1000"/>
              </a:spcBef>
              <a:spcAft>
                <a:spcPts val="0"/>
              </a:spcAft>
              <a:buSzPts val="1900"/>
              <a:buChar char="•"/>
            </a:pPr>
            <a:r>
              <a:rPr lang="en-US"/>
              <a:t>284315 non-fraudulent observations</a:t>
            </a:r>
            <a:endParaRPr/>
          </a:p>
          <a:p>
            <a:pPr indent="-228600" lvl="0" marL="228600" rtl="0" algn="l">
              <a:lnSpc>
                <a:spcPct val="100000"/>
              </a:lnSpc>
              <a:spcBef>
                <a:spcPts val="1000"/>
              </a:spcBef>
              <a:spcAft>
                <a:spcPts val="0"/>
              </a:spcAft>
              <a:buSzPts val="1900"/>
              <a:buChar char="•"/>
            </a:pPr>
            <a:r>
              <a:rPr lang="en-US"/>
              <a:t>492 fraudulent observations</a:t>
            </a:r>
            <a:endParaRPr/>
          </a:p>
          <a:p>
            <a:pPr indent="0" lvl="0" marL="0" rtl="0" algn="l">
              <a:lnSpc>
                <a:spcPct val="100000"/>
              </a:lnSpc>
              <a:spcBef>
                <a:spcPts val="1000"/>
              </a:spcBef>
              <a:spcAft>
                <a:spcPts val="0"/>
              </a:spcAft>
              <a:buSzPts val="1900"/>
              <a:buNone/>
            </a:pPr>
            <a:r>
              <a:t/>
            </a:r>
            <a:endParaRPr/>
          </a:p>
          <a:p>
            <a:pPr indent="-107950" lvl="0" marL="228600" rtl="0" algn="l">
              <a:lnSpc>
                <a:spcPct val="100000"/>
              </a:lnSpc>
              <a:spcBef>
                <a:spcPts val="1000"/>
              </a:spcBef>
              <a:spcAft>
                <a:spcPts val="0"/>
              </a:spcAft>
              <a:buSzPts val="1900"/>
              <a:buNone/>
            </a:pPr>
            <a:r>
              <a:t/>
            </a:r>
            <a:endParaRPr/>
          </a:p>
          <a:p>
            <a:pPr indent="-107950" lvl="0" marL="228600" rtl="0" algn="l">
              <a:lnSpc>
                <a:spcPct val="100000"/>
              </a:lnSpc>
              <a:spcBef>
                <a:spcPts val="1000"/>
              </a:spcBef>
              <a:spcAft>
                <a:spcPts val="0"/>
              </a:spcAft>
              <a:buSzPts val="1900"/>
              <a:buNone/>
            </a:pPr>
            <a:r>
              <a:t/>
            </a:r>
            <a:endParaRPr/>
          </a:p>
        </p:txBody>
      </p:sp>
      <p:pic>
        <p:nvPicPr>
          <p:cNvPr id="154" name="Google Shape;154;g12466505937_2_23"/>
          <p:cNvPicPr preferRelativeResize="0"/>
          <p:nvPr/>
        </p:nvPicPr>
        <p:blipFill rotWithShape="1">
          <a:blip r:embed="rId3">
            <a:alphaModFix/>
          </a:blip>
          <a:srcRect b="0" l="0" r="0" t="0"/>
          <a:stretch/>
        </p:blipFill>
        <p:spPr>
          <a:xfrm>
            <a:off x="493784" y="2377867"/>
            <a:ext cx="2624750" cy="4225495"/>
          </a:xfrm>
          <a:prstGeom prst="rect">
            <a:avLst/>
          </a:prstGeom>
          <a:noFill/>
          <a:ln>
            <a:noFill/>
          </a:ln>
        </p:spPr>
      </p:pic>
      <p:sp>
        <p:nvSpPr>
          <p:cNvPr id="155" name="Google Shape;155;g12466505937_2_23"/>
          <p:cNvSpPr txBox="1"/>
          <p:nvPr/>
        </p:nvSpPr>
        <p:spPr>
          <a:xfrm>
            <a:off x="394064" y="1354706"/>
            <a:ext cx="3176400" cy="5248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chemeClr val="accent2"/>
              </a:buClr>
              <a:buSzPts val="1900"/>
              <a:buFont typeface="Arial"/>
              <a:buNone/>
            </a:pPr>
            <a:r>
              <a:rPr lang="en-US" sz="1900">
                <a:solidFill>
                  <a:schemeClr val="dk1"/>
                </a:solidFill>
                <a:latin typeface="Gill Sans"/>
                <a:ea typeface="Gill Sans"/>
                <a:cs typeface="Gill Sans"/>
                <a:sym typeface="Gill Sans"/>
              </a:rPr>
              <a:t>Under-representation of fraudulent transactions. (0.223% of Observations)</a:t>
            </a:r>
            <a:endParaRPr/>
          </a:p>
        </p:txBody>
      </p:sp>
      <p:sp>
        <p:nvSpPr>
          <p:cNvPr id="156" name="Google Shape;156;g12466505937_2_23"/>
          <p:cNvSpPr txBox="1"/>
          <p:nvPr>
            <p:ph type="title"/>
          </p:nvPr>
        </p:nvSpPr>
        <p:spPr>
          <a:xfrm>
            <a:off x="2231136" y="165986"/>
            <a:ext cx="7729800" cy="9258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OUR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2466505937_2_31"/>
          <p:cNvSpPr txBox="1"/>
          <p:nvPr>
            <p:ph type="title"/>
          </p:nvPr>
        </p:nvSpPr>
        <p:spPr>
          <a:xfrm>
            <a:off x="163287" y="871980"/>
            <a:ext cx="4486800" cy="11415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200"/>
              <a:buFont typeface="Gill Sans"/>
              <a:buNone/>
            </a:pPr>
            <a:r>
              <a:rPr lang="en-US"/>
              <a:t>EXPLORATORY DATA ANALYSIS (EDA) </a:t>
            </a:r>
            <a:endParaRPr/>
          </a:p>
        </p:txBody>
      </p:sp>
      <p:sp>
        <p:nvSpPr>
          <p:cNvPr id="163" name="Google Shape;163;g12466505937_2_31"/>
          <p:cNvSpPr txBox="1"/>
          <p:nvPr>
            <p:ph idx="1" type="body"/>
          </p:nvPr>
        </p:nvSpPr>
        <p:spPr>
          <a:xfrm>
            <a:off x="6293550" y="489175"/>
            <a:ext cx="5766600" cy="3168300"/>
          </a:xfrm>
          <a:prstGeom prst="rect">
            <a:avLst/>
          </a:prstGeom>
          <a:noFill/>
          <a:ln>
            <a:noFill/>
          </a:ln>
        </p:spPr>
        <p:txBody>
          <a:bodyPr anchorCtr="0" anchor="t" bIns="45700" lIns="91425" spcFirstLastPara="1" rIns="91425" wrap="square" tIns="45700">
            <a:normAutofit fontScale="62500" lnSpcReduction="20000"/>
          </a:bodyPr>
          <a:lstStyle/>
          <a:p>
            <a:pPr indent="-249077" lvl="0" marL="228600" rtl="0" algn="l">
              <a:lnSpc>
                <a:spcPct val="100000"/>
              </a:lnSpc>
              <a:spcBef>
                <a:spcPts val="0"/>
              </a:spcBef>
              <a:spcAft>
                <a:spcPts val="0"/>
              </a:spcAft>
              <a:buSzPct val="100000"/>
              <a:buChar char="•"/>
            </a:pPr>
            <a:r>
              <a:rPr lang="en-US" sz="3235"/>
              <a:t>Fraudulent transactions occur mostly at low amounts (&lt;$9.20).</a:t>
            </a:r>
            <a:endParaRPr sz="3135"/>
          </a:p>
          <a:p>
            <a:pPr indent="-249077" lvl="0" marL="228600" rtl="0" algn="l">
              <a:lnSpc>
                <a:spcPct val="100000"/>
              </a:lnSpc>
              <a:spcBef>
                <a:spcPts val="1000"/>
              </a:spcBef>
              <a:spcAft>
                <a:spcPts val="0"/>
              </a:spcAft>
              <a:buSzPct val="100000"/>
              <a:buChar char="•"/>
            </a:pPr>
            <a:r>
              <a:rPr lang="en-US" sz="3235"/>
              <a:t>Although extremely infrequent, there are fraudulent transactions reaching up to $2125.87.</a:t>
            </a:r>
            <a:endParaRPr sz="3135"/>
          </a:p>
          <a:p>
            <a:pPr indent="-249077" lvl="0" marL="228600" rtl="0" algn="l">
              <a:lnSpc>
                <a:spcPct val="100000"/>
              </a:lnSpc>
              <a:spcBef>
                <a:spcPts val="1000"/>
              </a:spcBef>
              <a:spcAft>
                <a:spcPts val="0"/>
              </a:spcAft>
              <a:buSzPct val="100000"/>
              <a:buChar char="•"/>
            </a:pPr>
            <a:r>
              <a:rPr lang="en-US" sz="3235"/>
              <a:t>Highest |correlation| was ~0.003 with V17.</a:t>
            </a:r>
            <a:endParaRPr sz="3135"/>
          </a:p>
          <a:p>
            <a:pPr indent="-249077" lvl="0" marL="228600" rtl="0" algn="l">
              <a:lnSpc>
                <a:spcPct val="100000"/>
              </a:lnSpc>
              <a:spcBef>
                <a:spcPts val="1000"/>
              </a:spcBef>
              <a:spcAft>
                <a:spcPts val="0"/>
              </a:spcAft>
              <a:buSzPct val="100000"/>
              <a:buChar char="•"/>
            </a:pPr>
            <a:r>
              <a:rPr lang="en-US" sz="3235"/>
              <a:t>Fraudulent mean amount: $122</a:t>
            </a:r>
            <a:endParaRPr sz="3135"/>
          </a:p>
          <a:p>
            <a:pPr indent="-249077" lvl="0" marL="228600" rtl="0" algn="l">
              <a:lnSpc>
                <a:spcPct val="100000"/>
              </a:lnSpc>
              <a:spcBef>
                <a:spcPts val="1000"/>
              </a:spcBef>
              <a:spcAft>
                <a:spcPts val="0"/>
              </a:spcAft>
              <a:buSzPct val="100000"/>
              <a:buChar char="•"/>
            </a:pPr>
            <a:r>
              <a:rPr lang="en-US" sz="3235"/>
              <a:t>Non-fraudulent mean amount: $98</a:t>
            </a:r>
            <a:endParaRPr sz="3135"/>
          </a:p>
          <a:p>
            <a:pPr indent="-249077" lvl="0" marL="228600" rtl="0" algn="l">
              <a:lnSpc>
                <a:spcPct val="100000"/>
              </a:lnSpc>
              <a:spcBef>
                <a:spcPts val="1000"/>
              </a:spcBef>
              <a:spcAft>
                <a:spcPts val="0"/>
              </a:spcAft>
              <a:buSzPct val="100000"/>
              <a:buChar char="•"/>
            </a:pPr>
            <a:r>
              <a:rPr lang="en-US" sz="3235"/>
              <a:t>Fraudulent STDev time: 47835 sec</a:t>
            </a:r>
            <a:endParaRPr sz="3135"/>
          </a:p>
          <a:p>
            <a:pPr indent="-249077" lvl="0" marL="228600" rtl="0" algn="l">
              <a:lnSpc>
                <a:spcPct val="100000"/>
              </a:lnSpc>
              <a:spcBef>
                <a:spcPts val="1000"/>
              </a:spcBef>
              <a:spcAft>
                <a:spcPts val="0"/>
              </a:spcAft>
              <a:buSzPct val="100000"/>
              <a:buChar char="•"/>
            </a:pPr>
            <a:r>
              <a:rPr lang="en-US" sz="3235"/>
              <a:t>Non-fraudulent STDev time: 17044 sec</a:t>
            </a:r>
            <a:endParaRPr/>
          </a:p>
        </p:txBody>
      </p:sp>
      <p:pic>
        <p:nvPicPr>
          <p:cNvPr id="164" name="Google Shape;164;g12466505937_2_31"/>
          <p:cNvPicPr preferRelativeResize="0"/>
          <p:nvPr/>
        </p:nvPicPr>
        <p:blipFill rotWithShape="1">
          <a:blip r:embed="rId3">
            <a:alphaModFix/>
          </a:blip>
          <a:srcRect b="0" l="0" r="0" t="0"/>
          <a:stretch/>
        </p:blipFill>
        <p:spPr>
          <a:xfrm>
            <a:off x="163287" y="3852080"/>
            <a:ext cx="5336760" cy="2557021"/>
          </a:xfrm>
          <a:prstGeom prst="rect">
            <a:avLst/>
          </a:prstGeom>
          <a:noFill/>
          <a:ln>
            <a:noFill/>
          </a:ln>
        </p:spPr>
      </p:pic>
      <p:pic>
        <p:nvPicPr>
          <p:cNvPr id="165" name="Google Shape;165;g12466505937_2_31"/>
          <p:cNvPicPr preferRelativeResize="0"/>
          <p:nvPr/>
        </p:nvPicPr>
        <p:blipFill rotWithShape="1">
          <a:blip r:embed="rId4">
            <a:alphaModFix/>
          </a:blip>
          <a:srcRect b="0" l="0" r="0" t="4324"/>
          <a:stretch/>
        </p:blipFill>
        <p:spPr>
          <a:xfrm>
            <a:off x="6383531" y="3852080"/>
            <a:ext cx="5336765" cy="25570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2466505937_0_0"/>
          <p:cNvSpPr txBox="1"/>
          <p:nvPr>
            <p:ph type="title"/>
          </p:nvPr>
        </p:nvSpPr>
        <p:spPr>
          <a:xfrm>
            <a:off x="804672" y="2243828"/>
            <a:ext cx="4486800" cy="114150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Gill Sans"/>
              <a:buNone/>
            </a:pPr>
            <a:r>
              <a:rPr lang="en-US"/>
              <a:t>HOW TO OVERCOME THE UNDERREPRESENTATION OF FRAUD </a:t>
            </a:r>
            <a:endParaRPr/>
          </a:p>
        </p:txBody>
      </p:sp>
      <p:sp>
        <p:nvSpPr>
          <p:cNvPr id="172" name="Google Shape;172;g12466505937_0_0"/>
          <p:cNvSpPr txBox="1"/>
          <p:nvPr/>
        </p:nvSpPr>
        <p:spPr>
          <a:xfrm>
            <a:off x="8783359" y="3922395"/>
            <a:ext cx="28293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After resampling we reach a near 50/50 ratio</a:t>
            </a:r>
            <a:endParaRPr/>
          </a:p>
        </p:txBody>
      </p:sp>
      <p:pic>
        <p:nvPicPr>
          <p:cNvPr descr="Synthetic Minority Oversampling Technique (SMOTE) &#10;Synthetic &#10;samples " id="173" name="Google Shape;173;g12466505937_0_0"/>
          <p:cNvPicPr preferRelativeResize="0"/>
          <p:nvPr/>
        </p:nvPicPr>
        <p:blipFill rotWithShape="1">
          <a:blip r:embed="rId3">
            <a:alphaModFix/>
          </a:blip>
          <a:srcRect b="0" l="0" r="0" t="0"/>
          <a:stretch/>
        </p:blipFill>
        <p:spPr>
          <a:xfrm>
            <a:off x="904492" y="3927799"/>
            <a:ext cx="4151717" cy="1695824"/>
          </a:xfrm>
          <a:prstGeom prst="rect">
            <a:avLst/>
          </a:prstGeom>
          <a:noFill/>
          <a:ln>
            <a:noFill/>
          </a:ln>
        </p:spPr>
      </p:pic>
      <p:sp>
        <p:nvSpPr>
          <p:cNvPr id="174" name="Google Shape;174;g12466505937_0_0"/>
          <p:cNvSpPr txBox="1"/>
          <p:nvPr/>
        </p:nvSpPr>
        <p:spPr>
          <a:xfrm>
            <a:off x="6195820" y="2846869"/>
            <a:ext cx="2131500" cy="341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Drawbacks: </a:t>
            </a:r>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We found our fraud observations to be very dispersed.</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1800">
                <a:solidFill>
                  <a:schemeClr val="dk1"/>
                </a:solidFill>
                <a:latin typeface="Gill Sans"/>
                <a:ea typeface="Gill Sans"/>
                <a:cs typeface="Gill Sans"/>
                <a:sym typeface="Gill Sans"/>
              </a:rPr>
              <a:t>When recreating observations using nearest neighbor / cluster, SMOTE technique appears not perfectly suited to the situation.</a:t>
            </a:r>
            <a:endParaRPr/>
          </a:p>
        </p:txBody>
      </p:sp>
      <p:pic>
        <p:nvPicPr>
          <p:cNvPr id="175" name="Google Shape;175;g12466505937_0_0"/>
          <p:cNvPicPr preferRelativeResize="0"/>
          <p:nvPr/>
        </p:nvPicPr>
        <p:blipFill rotWithShape="1">
          <a:blip r:embed="rId4">
            <a:alphaModFix/>
          </a:blip>
          <a:srcRect b="0" l="0" r="0" t="0"/>
          <a:stretch/>
        </p:blipFill>
        <p:spPr>
          <a:xfrm>
            <a:off x="6592470" y="317963"/>
            <a:ext cx="3506789" cy="1396222"/>
          </a:xfrm>
          <a:prstGeom prst="rect">
            <a:avLst/>
          </a:prstGeom>
          <a:noFill/>
          <a:ln>
            <a:noFill/>
          </a:ln>
        </p:spPr>
      </p:pic>
      <p:pic>
        <p:nvPicPr>
          <p:cNvPr descr="C) " id="176" name="Google Shape;176;g12466505937_0_0"/>
          <p:cNvPicPr preferRelativeResize="0"/>
          <p:nvPr/>
        </p:nvPicPr>
        <p:blipFill rotWithShape="1">
          <a:blip r:embed="rId5">
            <a:alphaModFix/>
          </a:blip>
          <a:srcRect b="0" l="0" r="0" t="0"/>
          <a:stretch/>
        </p:blipFill>
        <p:spPr>
          <a:xfrm>
            <a:off x="8314563" y="2001292"/>
            <a:ext cx="3563874" cy="1304512"/>
          </a:xfrm>
          <a:prstGeom prst="rect">
            <a:avLst/>
          </a:prstGeom>
          <a:noFill/>
          <a:ln>
            <a:noFill/>
          </a:ln>
        </p:spPr>
      </p:pic>
      <p:pic>
        <p:nvPicPr>
          <p:cNvPr id="177" name="Google Shape;177;g12466505937_0_0"/>
          <p:cNvPicPr preferRelativeResize="0"/>
          <p:nvPr/>
        </p:nvPicPr>
        <p:blipFill rotWithShape="1">
          <a:blip r:embed="rId6">
            <a:alphaModFix/>
          </a:blip>
          <a:srcRect b="0" l="0" r="0" t="0"/>
          <a:stretch/>
        </p:blipFill>
        <p:spPr>
          <a:xfrm>
            <a:off x="8281090" y="4568726"/>
            <a:ext cx="3800316" cy="21097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2022-04-02T18:25:56Z</dcterms:created>
  <dc:creator>Philippe Beliveau</dc:creator>
</cp:coreProperties>
</file>